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56" r:id="rId5"/>
    <p:sldId id="283" r:id="rId6"/>
    <p:sldId id="284" r:id="rId7"/>
    <p:sldId id="286" r:id="rId8"/>
    <p:sldId id="261" r:id="rId9"/>
    <p:sldId id="260" r:id="rId10"/>
    <p:sldId id="287" r:id="rId11"/>
    <p:sldId id="290" r:id="rId12"/>
    <p:sldId id="288" r:id="rId13"/>
    <p:sldId id="291" r:id="rId14"/>
    <p:sldId id="293" r:id="rId15"/>
    <p:sldId id="263" r:id="rId16"/>
    <p:sldId id="264" r:id="rId17"/>
    <p:sldId id="265" r:id="rId18"/>
    <p:sldId id="282" r:id="rId19"/>
    <p:sldId id="295" r:id="rId20"/>
    <p:sldId id="294" r:id="rId21"/>
    <p:sldId id="296" r:id="rId22"/>
    <p:sldId id="297" r:id="rId23"/>
    <p:sldId id="298" r:id="rId24"/>
    <p:sldId id="299" r:id="rId25"/>
    <p:sldId id="300" r:id="rId26"/>
    <p:sldId id="301" r:id="rId27"/>
    <p:sldId id="302" r:id="rId28"/>
    <p:sldId id="303" r:id="rId29"/>
    <p:sldId id="304" r:id="rId30"/>
    <p:sldId id="305" r:id="rId31"/>
    <p:sldId id="306" r:id="rId32"/>
    <p:sldId id="267" r:id="rId33"/>
    <p:sldId id="307" r:id="rId34"/>
    <p:sldId id="308" r:id="rId35"/>
    <p:sldId id="309" r:id="rId36"/>
    <p:sldId id="268" r:id="rId37"/>
    <p:sldId id="310" r:id="rId38"/>
    <p:sldId id="27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7" autoAdjust="0"/>
  </p:normalViewPr>
  <p:slideViewPr>
    <p:cSldViewPr snapToGrid="0">
      <p:cViewPr varScale="1">
        <p:scale>
          <a:sx n="82" d="100"/>
          <a:sy n="82" d="100"/>
        </p:scale>
        <p:origin x="72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10/27/2023</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cap="all" spc="150" baseline="0" dirty="0">
              <a:solidFill>
                <a:schemeClr val="bg1"/>
              </a:solidFill>
              <a:latin typeface="Univers Light" panose="020B0403020202020204" pitchFamily="34" charset="0"/>
              <a:ea typeface="+mn-ea"/>
              <a:cs typeface="+mn-cs"/>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5</a:t>
            </a:fld>
            <a:endParaRPr lang="en-US" dirty="0"/>
          </a:p>
        </p:txBody>
      </p:sp>
    </p:spTree>
    <p:extLst>
      <p:ext uri="{BB962C8B-B14F-4D97-AF65-F5344CB8AC3E}">
        <p14:creationId xmlns:p14="http://schemas.microsoft.com/office/powerpoint/2010/main" val="107899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21675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627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914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8368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dirty="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54812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r>
              <a:rPr lang="en-US" dirty="0"/>
              <a:t>8/05/20XX</a:t>
            </a:r>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r>
              <a:rPr lang="en-US" dirty="0"/>
              <a:t>Conference Presentation</a:t>
            </a:r>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pixabay.com/en/database-data-computer-network-1954920/" TargetMode="External"/><Relationship Id="rId7" Type="http://schemas.openxmlformats.org/officeDocument/2006/relationships/hyperlink" Target="https://www.piqsels.com/en/search?q=machine+learning" TargetMode="External"/><Relationship Id="rId2" Type="http://schemas.openxmlformats.org/officeDocument/2006/relationships/image" Target="../media/image11.jpg"/><Relationship Id="rId1" Type="http://schemas.openxmlformats.org/officeDocument/2006/relationships/slideLayout" Target="../slideLayouts/slideLayout8.xml"/><Relationship Id="rId6" Type="http://schemas.openxmlformats.org/officeDocument/2006/relationships/image" Target="../media/image13.jpg"/><Relationship Id="rId5" Type="http://schemas.openxmlformats.org/officeDocument/2006/relationships/hyperlink" Target="https://devopedia.org/data-preparation" TargetMode="External"/><Relationship Id="rId4" Type="http://schemas.openxmlformats.org/officeDocument/2006/relationships/image" Target="../media/image12.jpg"/><Relationship Id="rId9" Type="http://schemas.openxmlformats.org/officeDocument/2006/relationships/hyperlink" Target="http://stats.stackexchange.com/questions/252079/cnn-training-evalu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821095" y="4506687"/>
            <a:ext cx="5990252" cy="2054452"/>
          </a:xfrm>
        </p:spPr>
        <p:txBody>
          <a:bodyPr/>
          <a:lstStyle/>
          <a:p>
            <a:r>
              <a:rPr lang="en-US" dirty="0"/>
              <a:t>Customer Purchase Prediction</a:t>
            </a:r>
          </a:p>
        </p:txBody>
      </p:sp>
      <p:pic>
        <p:nvPicPr>
          <p:cNvPr id="74" name="Picture Placeholder 73" descr="A picture of three chairs against the wall">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2476500" y="622103"/>
            <a:ext cx="9715500" cy="3720928"/>
          </a:xfrm>
        </p:spPr>
      </p:pic>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5635690" y="5779363"/>
            <a:ext cx="3182761" cy="685430"/>
          </a:xfrm>
        </p:spPr>
        <p:txBody>
          <a:bodyPr/>
          <a:lstStyle/>
          <a:p>
            <a:r>
              <a:rPr lang="en-US" dirty="0"/>
              <a:t>ISHTA RACHEL MATHEW</a:t>
            </a:r>
          </a:p>
          <a:p>
            <a:r>
              <a:rPr lang="en-US" dirty="0"/>
              <a:t>INTMCA2019-24</a:t>
            </a:r>
          </a:p>
          <a:p>
            <a:r>
              <a:rPr lang="en-US" dirty="0"/>
              <a:t>ROLL. NO: 26</a:t>
            </a:r>
          </a:p>
        </p:txBody>
      </p:sp>
      <p:sp>
        <p:nvSpPr>
          <p:cNvPr id="36" name="Text Placeholder 35">
            <a:extLst>
              <a:ext uri="{FF2B5EF4-FFF2-40B4-BE49-F238E27FC236}">
                <a16:creationId xmlns:a16="http://schemas.microsoft.com/office/drawing/2014/main" id="{AEEB6582-6001-4276-8F87-1470B6FA1488}"/>
              </a:ext>
            </a:extLst>
          </p:cNvPr>
          <p:cNvSpPr>
            <a:spLocks noGrp="1"/>
          </p:cNvSpPr>
          <p:nvPr>
            <p:ph type="body" sz="quarter" idx="13"/>
          </p:nvPr>
        </p:nvSpPr>
        <p:spPr>
          <a:xfrm>
            <a:off x="9299663" y="5791178"/>
            <a:ext cx="2459114" cy="685429"/>
          </a:xfrm>
        </p:spPr>
        <p:txBody>
          <a:bodyPr/>
          <a:lstStyle/>
          <a:p>
            <a:r>
              <a:rPr lang="en-US" dirty="0"/>
              <a:t>Guide:</a:t>
            </a:r>
          </a:p>
          <a:p>
            <a:r>
              <a:rPr lang="en-US" sz="1400" cap="none" dirty="0"/>
              <a:t>Ms</a:t>
            </a:r>
            <a:r>
              <a:rPr lang="en-US" dirty="0"/>
              <a:t>. </a:t>
            </a:r>
            <a:r>
              <a:rPr lang="en-US" dirty="0" err="1"/>
              <a:t>Anit</a:t>
            </a:r>
            <a:r>
              <a:rPr lang="en-US" dirty="0"/>
              <a:t> </a:t>
            </a:r>
            <a:r>
              <a:rPr lang="en-US" dirty="0" err="1"/>
              <a:t>james</a:t>
            </a:r>
            <a:endParaRPr lang="en-US" dirty="0"/>
          </a:p>
        </p:txBody>
      </p:sp>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6404-4EEE-8BF9-EAD6-71AE7F56EC6B}"/>
              </a:ext>
            </a:extLst>
          </p:cNvPr>
          <p:cNvSpPr>
            <a:spLocks noGrp="1"/>
          </p:cNvSpPr>
          <p:nvPr>
            <p:ph type="title"/>
          </p:nvPr>
        </p:nvSpPr>
        <p:spPr>
          <a:xfrm>
            <a:off x="2107071" y="498194"/>
            <a:ext cx="3603263" cy="823054"/>
          </a:xfrm>
        </p:spPr>
        <p:txBody>
          <a:bodyPr/>
          <a:lstStyle/>
          <a:p>
            <a:r>
              <a:rPr lang="en-US" dirty="0"/>
              <a:t>LITERATURE SURVEY</a:t>
            </a:r>
            <a:endParaRPr lang="en-AE" dirty="0"/>
          </a:p>
        </p:txBody>
      </p:sp>
      <p:sp>
        <p:nvSpPr>
          <p:cNvPr id="5" name="Date Placeholder 4">
            <a:extLst>
              <a:ext uri="{FF2B5EF4-FFF2-40B4-BE49-F238E27FC236}">
                <a16:creationId xmlns:a16="http://schemas.microsoft.com/office/drawing/2014/main" id="{58827019-0747-19C6-E549-3D834783CA9A}"/>
              </a:ext>
            </a:extLst>
          </p:cNvPr>
          <p:cNvSpPr>
            <a:spLocks noGrp="1"/>
          </p:cNvSpPr>
          <p:nvPr>
            <p:ph type="dt" sz="half" idx="10"/>
          </p:nvPr>
        </p:nvSpPr>
        <p:spPr/>
        <p:txBody>
          <a:bodyPr/>
          <a:lstStyle/>
          <a:p>
            <a:r>
              <a:rPr lang="en-US"/>
              <a:t>8/05/20XX</a:t>
            </a:r>
            <a:endParaRPr lang="en-US" dirty="0"/>
          </a:p>
        </p:txBody>
      </p:sp>
      <p:sp>
        <p:nvSpPr>
          <p:cNvPr id="6" name="Footer Placeholder 5">
            <a:extLst>
              <a:ext uri="{FF2B5EF4-FFF2-40B4-BE49-F238E27FC236}">
                <a16:creationId xmlns:a16="http://schemas.microsoft.com/office/drawing/2014/main" id="{1C2F64F8-1A57-A47B-E34F-ADCBEBA32176}"/>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C6755E33-B9D5-E3A8-0742-FB3B98C8D3E1}"/>
              </a:ext>
            </a:extLst>
          </p:cNvPr>
          <p:cNvSpPr>
            <a:spLocks noGrp="1"/>
          </p:cNvSpPr>
          <p:nvPr>
            <p:ph type="sldNum" sz="quarter" idx="12"/>
          </p:nvPr>
        </p:nvSpPr>
        <p:spPr/>
        <p:txBody>
          <a:bodyPr/>
          <a:lstStyle/>
          <a:p>
            <a:fld id="{18D65601-5AE2-46FC-B138-694DDD2B510D}" type="slidenum">
              <a:rPr lang="en-US" smtClean="0"/>
              <a:pPr/>
              <a:t>10</a:t>
            </a:fld>
            <a:endParaRPr lang="en-US" dirty="0"/>
          </a:p>
        </p:txBody>
      </p:sp>
      <p:pic>
        <p:nvPicPr>
          <p:cNvPr id="8" name="Picture Placeholder 149" descr="Two people talking in front of a window and a laptop">
            <a:extLst>
              <a:ext uri="{FF2B5EF4-FFF2-40B4-BE49-F238E27FC236}">
                <a16:creationId xmlns:a16="http://schemas.microsoft.com/office/drawing/2014/main" id="{5AF670B3-E70C-8F37-7522-49CAF82A7D8A}"/>
              </a:ext>
            </a:extLst>
          </p:cNvPr>
          <p:cNvPicPr>
            <a:picLocks noGrp="1" noChangeAspect="1"/>
          </p:cNvPicPr>
          <p:nvPr>
            <p:ph sz="quarter" idx="15"/>
          </p:nvPr>
        </p:nvPicPr>
        <p:blipFill rotWithShape="1">
          <a:blip r:embed="rId2" cstate="print">
            <a:extLst>
              <a:ext uri="{28A0092B-C50C-407E-A947-70E740481C1C}">
                <a14:useLocalDpi xmlns:a14="http://schemas.microsoft.com/office/drawing/2010/main"/>
              </a:ext>
            </a:extLst>
          </a:blip>
          <a:srcRect/>
          <a:stretch/>
        </p:blipFill>
        <p:spPr>
          <a:xfrm>
            <a:off x="6038130" y="136525"/>
            <a:ext cx="4230539" cy="1409700"/>
          </a:xfrm>
        </p:spPr>
      </p:pic>
      <p:sp>
        <p:nvSpPr>
          <p:cNvPr id="10" name="TextBox 9">
            <a:extLst>
              <a:ext uri="{FF2B5EF4-FFF2-40B4-BE49-F238E27FC236}">
                <a16:creationId xmlns:a16="http://schemas.microsoft.com/office/drawing/2014/main" id="{CE51BA59-AC55-1F7C-14A2-F5A6EF4264BC}"/>
              </a:ext>
            </a:extLst>
          </p:cNvPr>
          <p:cNvSpPr txBox="1"/>
          <p:nvPr/>
        </p:nvSpPr>
        <p:spPr>
          <a:xfrm>
            <a:off x="989138" y="1992139"/>
            <a:ext cx="10364662" cy="3693319"/>
          </a:xfrm>
          <a:prstGeom prst="rect">
            <a:avLst/>
          </a:prstGeom>
          <a:noFill/>
        </p:spPr>
        <p:txBody>
          <a:bodyPr wrap="square">
            <a:spAutoFit/>
          </a:bodyPr>
          <a:lstStyle/>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Paper [3] </a:t>
            </a:r>
            <a:r>
              <a:rPr lang="en-US" sz="2400" dirty="0">
                <a:latin typeface="Times New Roman" panose="02020603050405020304" pitchFamily="18" charset="0"/>
                <a:cs typeface="Times New Roman" panose="02020603050405020304" pitchFamily="18" charset="0"/>
              </a:rPr>
              <a:t>"Forecasting E-commerce Sales: A Comparative Analysis of Machine Learning Models" by M. Gonzalez (2018) </a:t>
            </a:r>
            <a:r>
              <a:rPr lang="en-AE" sz="2400" dirty="0">
                <a:latin typeface="Times New Roman" panose="02020603050405020304" pitchFamily="18" charset="0"/>
                <a:cs typeface="Times New Roman" panose="02020603050405020304" pitchFamily="18" charset="0"/>
              </a:rPr>
              <a:t>presents a comparative analysis of machine learning models for forecasting e-commerce sales trends. </a:t>
            </a:r>
          </a:p>
          <a:p>
            <a:pPr marL="285750" indent="-285750" algn="just">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study underscores the need for accurate predictions to optimize inventory management and customer satisfaction. </a:t>
            </a:r>
          </a:p>
          <a:p>
            <a:pPr marL="285750" indent="-285750" algn="just">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research highlights the potential of machine learning in providing accurate and timely sales predictions. </a:t>
            </a:r>
          </a:p>
          <a:p>
            <a:pPr marL="285750" indent="-285750" algn="just">
              <a:buFont typeface="Arial" panose="020B0604020202020204" pitchFamily="34" charset="0"/>
              <a:buChar char="•"/>
            </a:pPr>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062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3D stairs design">
            <a:extLst>
              <a:ext uri="{FF2B5EF4-FFF2-40B4-BE49-F238E27FC236}">
                <a16:creationId xmlns:a16="http://schemas.microsoft.com/office/drawing/2014/main" id="{42735D78-AA51-8494-02C9-67A845B7FC33}"/>
              </a:ext>
            </a:extLst>
          </p:cNvPr>
          <p:cNvPicPr>
            <a:picLocks noGrp="1" noChangeAspect="1"/>
          </p:cNvPicPr>
          <p:nvPr>
            <p:ph type="pic" sz="quarter" idx="13"/>
          </p:nvPr>
        </p:nvPicPr>
        <p:blipFill>
          <a:blip r:embed="rId2"/>
          <a:srcRect t="12500" b="12500"/>
          <a:stretch>
            <a:fillRect/>
          </a:stretch>
        </p:blipFill>
        <p:spPr>
          <a:xfrm>
            <a:off x="4638675" y="552450"/>
            <a:ext cx="7543800" cy="5553075"/>
          </a:xfrm>
        </p:spPr>
      </p:pic>
      <p:sp>
        <p:nvSpPr>
          <p:cNvPr id="3" name="Date Placeholder 2">
            <a:extLst>
              <a:ext uri="{FF2B5EF4-FFF2-40B4-BE49-F238E27FC236}">
                <a16:creationId xmlns:a16="http://schemas.microsoft.com/office/drawing/2014/main" id="{E192064A-877C-383B-A47D-12EA2DF2B747}"/>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E263EF33-64A9-D18E-EDE3-9340175E87ED}"/>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DD621E30-6D39-2176-3088-8BD85B8B6559}"/>
              </a:ext>
            </a:extLst>
          </p:cNvPr>
          <p:cNvSpPr>
            <a:spLocks noGrp="1"/>
          </p:cNvSpPr>
          <p:nvPr>
            <p:ph type="sldNum" sz="quarter" idx="12"/>
          </p:nvPr>
        </p:nvSpPr>
        <p:spPr/>
        <p:txBody>
          <a:bodyPr/>
          <a:lstStyle/>
          <a:p>
            <a:fld id="{18D65601-5AE2-46FC-B138-694DDD2B510D}" type="slidenum">
              <a:rPr lang="en-US" smtClean="0"/>
              <a:t>11</a:t>
            </a:fld>
            <a:endParaRPr lang="en-US" dirty="0"/>
          </a:p>
        </p:txBody>
      </p:sp>
      <p:sp>
        <p:nvSpPr>
          <p:cNvPr id="6" name="Content Placeholder 5">
            <a:extLst>
              <a:ext uri="{FF2B5EF4-FFF2-40B4-BE49-F238E27FC236}">
                <a16:creationId xmlns:a16="http://schemas.microsoft.com/office/drawing/2014/main" id="{213B4036-12AB-0A95-28AC-C70ADDB56BCE}"/>
              </a:ext>
            </a:extLst>
          </p:cNvPr>
          <p:cNvSpPr>
            <a:spLocks noGrp="1"/>
          </p:cNvSpPr>
          <p:nvPr>
            <p:ph sz="quarter" idx="15"/>
          </p:nvPr>
        </p:nvSpPr>
        <p:spPr>
          <a:xfrm>
            <a:off x="1465692" y="1156091"/>
            <a:ext cx="9773808" cy="5468757"/>
          </a:xfrm>
        </p:spPr>
        <p:txBody>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methodology of our Customer Purchase Prediction System involves a multifaceted approach.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Initially, we preprocess and explore the dataset, handling missing values and transforming features.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Next, we create customer segments based on recency, frequency, and monetary value using clustering techniques.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segments help us understand customer behavior. Subsequently, we employ various machine learning models to predict customer purchase behavior.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Techniques such as Random Forest,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and others are used and evaluated to identify the most accurate predictor.​</a:t>
            </a:r>
          </a:p>
          <a:p>
            <a:endParaRPr lang="en-AE" dirty="0"/>
          </a:p>
        </p:txBody>
      </p:sp>
      <p:sp>
        <p:nvSpPr>
          <p:cNvPr id="7" name="Title 6">
            <a:extLst>
              <a:ext uri="{FF2B5EF4-FFF2-40B4-BE49-F238E27FC236}">
                <a16:creationId xmlns:a16="http://schemas.microsoft.com/office/drawing/2014/main" id="{9ED642FD-80C6-97DB-5B4C-9467622962BC}"/>
              </a:ext>
            </a:extLst>
          </p:cNvPr>
          <p:cNvSpPr>
            <a:spLocks noGrp="1"/>
          </p:cNvSpPr>
          <p:nvPr>
            <p:ph type="title"/>
          </p:nvPr>
        </p:nvSpPr>
        <p:spPr>
          <a:xfrm>
            <a:off x="1722867" y="136525"/>
            <a:ext cx="2811033" cy="1019566"/>
          </a:xfrm>
        </p:spPr>
        <p:txBody>
          <a:bodyPr/>
          <a:lstStyle/>
          <a:p>
            <a:r>
              <a:rPr lang="en-US" sz="3600" dirty="0">
                <a:latin typeface="Times New Roman" panose="02020603050405020304" pitchFamily="18" charset="0"/>
                <a:cs typeface="Times New Roman" panose="02020603050405020304" pitchFamily="18" charset="0"/>
              </a:rPr>
              <a:t>Methodology</a:t>
            </a:r>
            <a:endParaRPr lang="en-AE"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4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33">
            <a:extLst>
              <a:ext uri="{FF2B5EF4-FFF2-40B4-BE49-F238E27FC236}">
                <a16:creationId xmlns:a16="http://schemas.microsoft.com/office/drawing/2014/main" id="{548CC941-7974-4E89-9125-7894B65CF116}"/>
              </a:ext>
            </a:extLst>
          </p:cNvPr>
          <p:cNvSpPr>
            <a:spLocks noGrp="1"/>
          </p:cNvSpPr>
          <p:nvPr>
            <p:ph sz="quarter" idx="15"/>
          </p:nvPr>
        </p:nvSpPr>
        <p:spPr>
          <a:xfrm>
            <a:off x="1612654" y="2838122"/>
            <a:ext cx="3583798" cy="430923"/>
          </a:xfrm>
        </p:spPr>
        <p:txBody>
          <a:bodyPr/>
          <a:lstStyle/>
          <a:p>
            <a:pPr marL="457200" lvl="1" indent="0" fontAlgn="base">
              <a:spcBef>
                <a:spcPts val="600"/>
              </a:spcBef>
              <a:spcAft>
                <a:spcPts val="300"/>
              </a:spcAft>
              <a:buClr>
                <a:srgbClr val="000000"/>
              </a:buClr>
              <a:buSzPts val="1000"/>
              <a:buNone/>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Data Collection</a:t>
            </a:r>
            <a:endParaRPr lang="en-AE"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5" name="Content Placeholder 34">
            <a:extLst>
              <a:ext uri="{FF2B5EF4-FFF2-40B4-BE49-F238E27FC236}">
                <a16:creationId xmlns:a16="http://schemas.microsoft.com/office/drawing/2014/main" id="{50202FC6-8464-4C3A-A97B-059318AA7B1E}"/>
              </a:ext>
            </a:extLst>
          </p:cNvPr>
          <p:cNvSpPr>
            <a:spLocks noGrp="1"/>
          </p:cNvSpPr>
          <p:nvPr>
            <p:ph sz="quarter" idx="16"/>
          </p:nvPr>
        </p:nvSpPr>
        <p:spPr>
          <a:xfrm>
            <a:off x="1604044" y="3356686"/>
            <a:ext cx="4247817" cy="430923"/>
          </a:xfrm>
        </p:spPr>
        <p:txBody>
          <a:bodyPr/>
          <a:lstStyle/>
          <a:p>
            <a:pPr marL="457200" lvl="1" indent="0" fontAlgn="base">
              <a:spcBef>
                <a:spcPts val="600"/>
              </a:spcBef>
              <a:spcAft>
                <a:spcPts val="300"/>
              </a:spcAft>
              <a:buClr>
                <a:srgbClr val="000000"/>
              </a:buClr>
              <a:buSzPts val="1000"/>
              <a:buNone/>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Data Preprocessing</a:t>
            </a:r>
            <a:endParaRPr lang="en-AE"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6" name="Content Placeholder 35">
            <a:extLst>
              <a:ext uri="{FF2B5EF4-FFF2-40B4-BE49-F238E27FC236}">
                <a16:creationId xmlns:a16="http://schemas.microsoft.com/office/drawing/2014/main" id="{FE54D197-DB5B-4916-8290-50781985C977}"/>
              </a:ext>
            </a:extLst>
          </p:cNvPr>
          <p:cNvSpPr>
            <a:spLocks noGrp="1"/>
          </p:cNvSpPr>
          <p:nvPr>
            <p:ph sz="quarter" idx="17"/>
          </p:nvPr>
        </p:nvSpPr>
        <p:spPr>
          <a:xfrm>
            <a:off x="1604044" y="3935653"/>
            <a:ext cx="5457492" cy="430923"/>
          </a:xfrm>
        </p:spPr>
        <p:txBody>
          <a:bodyPr/>
          <a:lstStyle/>
          <a:p>
            <a:pPr marL="457200" lvl="1" indent="0" fontAlgn="base">
              <a:spcBef>
                <a:spcPts val="600"/>
              </a:spcBef>
              <a:spcAft>
                <a:spcPts val="300"/>
              </a:spcAft>
              <a:buClr>
                <a:srgbClr val="000000"/>
              </a:buClr>
              <a:buSzPts val="1000"/>
              <a:buNone/>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Model Selection</a:t>
            </a:r>
            <a:endParaRPr lang="en-AE"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 name="Content Placeholder 36">
            <a:extLst>
              <a:ext uri="{FF2B5EF4-FFF2-40B4-BE49-F238E27FC236}">
                <a16:creationId xmlns:a16="http://schemas.microsoft.com/office/drawing/2014/main" id="{9835A6A0-CE7A-4139-A925-E2FAB1B4AC06}"/>
              </a:ext>
            </a:extLst>
          </p:cNvPr>
          <p:cNvSpPr>
            <a:spLocks noGrp="1"/>
          </p:cNvSpPr>
          <p:nvPr>
            <p:ph sz="quarter" idx="18"/>
          </p:nvPr>
        </p:nvSpPr>
        <p:spPr>
          <a:xfrm>
            <a:off x="1595329" y="4477271"/>
            <a:ext cx="4607267" cy="430923"/>
          </a:xfrm>
        </p:spPr>
        <p:txBody>
          <a:bodyPr/>
          <a:lstStyle/>
          <a:p>
            <a:pPr marL="457200" lvl="1" indent="0" fontAlgn="base">
              <a:spcBef>
                <a:spcPts val="600"/>
              </a:spcBef>
              <a:spcAft>
                <a:spcPts val="300"/>
              </a:spcAft>
              <a:buClr>
                <a:srgbClr val="000000"/>
              </a:buClr>
              <a:buSzPts val="1000"/>
              <a:buNone/>
            </a:pPr>
            <a:r>
              <a:rPr lang="en-US"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Training and Evaluation</a:t>
            </a:r>
            <a:endParaRPr lang="en-AE"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A12CE6A6-DF77-472D-A1D1-E774E6947DFF}"/>
              </a:ext>
              <a:ext uri="{C183D7F6-B498-43B3-948B-1728B52AA6E4}">
                <adec:decorative xmlns:adec="http://schemas.microsoft.com/office/drawing/2017/decorative" val="1"/>
              </a:ext>
            </a:extLst>
          </p:cNvPr>
          <p:cNvSpPr/>
          <p:nvPr/>
        </p:nvSpPr>
        <p:spPr>
          <a:xfrm>
            <a:off x="1382138" y="287583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CF04AA3-DE45-473C-BCB0-FB487EE57BA6}"/>
              </a:ext>
              <a:ext uri="{C183D7F6-B498-43B3-948B-1728B52AA6E4}">
                <adec:decorative xmlns:adec="http://schemas.microsoft.com/office/drawing/2017/decorative" val="1"/>
              </a:ext>
            </a:extLst>
          </p:cNvPr>
          <p:cNvSpPr/>
          <p:nvPr/>
        </p:nvSpPr>
        <p:spPr>
          <a:xfrm>
            <a:off x="1382138" y="3419968"/>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3D813B6D-1DAF-48CA-9640-03182B1601D2}"/>
              </a:ext>
              <a:ext uri="{C183D7F6-B498-43B3-948B-1728B52AA6E4}">
                <adec:decorative xmlns:adec="http://schemas.microsoft.com/office/drawing/2017/decorative" val="1"/>
              </a:ext>
            </a:extLst>
          </p:cNvPr>
          <p:cNvSpPr/>
          <p:nvPr/>
        </p:nvSpPr>
        <p:spPr>
          <a:xfrm>
            <a:off x="1382138" y="3969949"/>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A6DA090-00E3-489F-AF35-0FE8B534890A}"/>
              </a:ext>
              <a:ext uri="{C183D7F6-B498-43B3-948B-1728B52AA6E4}">
                <adec:decorative xmlns:adec="http://schemas.microsoft.com/office/drawing/2017/decorative" val="1"/>
              </a:ext>
            </a:extLst>
          </p:cNvPr>
          <p:cNvSpPr/>
          <p:nvPr/>
        </p:nvSpPr>
        <p:spPr>
          <a:xfrm>
            <a:off x="1382138" y="4517499"/>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12</a:t>
            </a:fld>
            <a:endParaRPr lang="en-US" dirty="0"/>
          </a:p>
        </p:txBody>
      </p:sp>
      <p:sp>
        <p:nvSpPr>
          <p:cNvPr id="23" name="Text Placeholder 17">
            <a:extLst>
              <a:ext uri="{FF2B5EF4-FFF2-40B4-BE49-F238E27FC236}">
                <a16:creationId xmlns:a16="http://schemas.microsoft.com/office/drawing/2014/main" id="{0093F565-6695-2097-C185-A4D297DB0263}"/>
              </a:ext>
            </a:extLst>
          </p:cNvPr>
          <p:cNvSpPr>
            <a:spLocks noGrp="1"/>
          </p:cNvSpPr>
          <p:nvPr>
            <p:ph type="title"/>
          </p:nvPr>
        </p:nvSpPr>
        <p:spPr>
          <a:xfrm>
            <a:off x="1382138" y="1352579"/>
            <a:ext cx="4607268" cy="46947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noProof="0" dirty="0"/>
              <a:t>Tasks Including: </a:t>
            </a:r>
          </a:p>
        </p:txBody>
      </p:sp>
      <p:pic>
        <p:nvPicPr>
          <p:cNvPr id="6" name="Picture 5" descr="A diagram of a network&#10;&#10;Description automatically generated">
            <a:extLst>
              <a:ext uri="{FF2B5EF4-FFF2-40B4-BE49-F238E27FC236}">
                <a16:creationId xmlns:a16="http://schemas.microsoft.com/office/drawing/2014/main" id="{B432AEA4-F18D-4B37-3C69-A5B21DCD14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99243" y="943936"/>
            <a:ext cx="1950804" cy="1365906"/>
          </a:xfrm>
          <a:prstGeom prst="rect">
            <a:avLst/>
          </a:prstGeom>
        </p:spPr>
      </p:pic>
      <p:pic>
        <p:nvPicPr>
          <p:cNvPr id="8" name="Picture 7" descr="A diagram of a process&#10;&#10;Description automatically generated">
            <a:extLst>
              <a:ext uri="{FF2B5EF4-FFF2-40B4-BE49-F238E27FC236}">
                <a16:creationId xmlns:a16="http://schemas.microsoft.com/office/drawing/2014/main" id="{E0290AD4-879B-43A6-3EB6-4517BB0700B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50000" t="23839" r="30983" b="42294"/>
          <a:stretch/>
        </p:blipFill>
        <p:spPr>
          <a:xfrm>
            <a:off x="9245637" y="943936"/>
            <a:ext cx="1671910" cy="1567750"/>
          </a:xfrm>
          <a:prstGeom prst="rect">
            <a:avLst/>
          </a:prstGeom>
        </p:spPr>
      </p:pic>
      <p:pic>
        <p:nvPicPr>
          <p:cNvPr id="11" name="Picture 10" descr="Several computer monitors with a code on them&#10;&#10;Description automatically generated">
            <a:extLst>
              <a:ext uri="{FF2B5EF4-FFF2-40B4-BE49-F238E27FC236}">
                <a16:creationId xmlns:a16="http://schemas.microsoft.com/office/drawing/2014/main" id="{35648091-97FA-9104-A899-DB15922805D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38690" y="2838122"/>
            <a:ext cx="1671910" cy="1396387"/>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B00BF2FD-A9C1-8D06-CC9E-9B31023164D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10878" t="6483" r="-24488" b="-35774"/>
          <a:stretch/>
        </p:blipFill>
        <p:spPr>
          <a:xfrm>
            <a:off x="9036698" y="3017799"/>
            <a:ext cx="2500544" cy="1682580"/>
          </a:xfrm>
          <a:prstGeom prst="rect">
            <a:avLst/>
          </a:prstGeom>
        </p:spPr>
      </p:pic>
    </p:spTree>
    <p:extLst>
      <p:ext uri="{BB962C8B-B14F-4D97-AF65-F5344CB8AC3E}">
        <p14:creationId xmlns:p14="http://schemas.microsoft.com/office/powerpoint/2010/main" val="4111861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46">
            <a:extLst>
              <a:ext uri="{FF2B5EF4-FFF2-40B4-BE49-F238E27FC236}">
                <a16:creationId xmlns:a16="http://schemas.microsoft.com/office/drawing/2014/main" id="{5FB43F08-6A5D-4853-9EB0-FBB34B4D9C34}"/>
              </a:ext>
            </a:extLst>
          </p:cNvPr>
          <p:cNvSpPr>
            <a:spLocks noGrp="1"/>
          </p:cNvSpPr>
          <p:nvPr>
            <p:ph sz="quarter" idx="15"/>
          </p:nvPr>
        </p:nvSpPr>
        <p:spPr>
          <a:xfrm>
            <a:off x="838200" y="1962090"/>
            <a:ext cx="5586169" cy="3930537"/>
          </a:xfrm>
        </p:spPr>
        <p:txBody>
          <a:bodyPr>
            <a:noAutofit/>
          </a:bodyPr>
          <a:lstStyle/>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Interactions on the e-commerce website streamline data collecting for our Customer Purchase Prediction System. </a:t>
            </a: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Preferences, purchase history, and behavioral information about users are automatically gathered and arranged for examination.</a:t>
            </a:r>
            <a:endParaRPr lang="en-AE" sz="24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t>
            </a:r>
          </a:p>
        </p:txBody>
      </p:sp>
      <p:sp>
        <p:nvSpPr>
          <p:cNvPr id="3" name="Footer Placeholder 2">
            <a:extLst>
              <a:ext uri="{FF2B5EF4-FFF2-40B4-BE49-F238E27FC236}">
                <a16:creationId xmlns:a16="http://schemas.microsoft.com/office/drawing/2014/main" id="{B2301FCE-B074-45EF-A6F9-9CD2F11C3DC4}"/>
              </a:ext>
            </a:extLst>
          </p:cNvPr>
          <p:cNvSpPr>
            <a:spLocks noGrp="1"/>
          </p:cNvSpPr>
          <p:nvPr>
            <p:ph type="ftr" sz="quarter" idx="11"/>
          </p:nvPr>
        </p:nvSpPr>
        <p:spPr/>
        <p:txBody>
          <a:bodyPr anchor="ctr">
            <a:normAutofit/>
          </a:bodyPr>
          <a:lstStyle/>
          <a:p>
            <a:r>
              <a:rPr lang="en-US" dirty="0"/>
              <a:t>Conference Presentation</a:t>
            </a:r>
            <a:endParaRPr lang="en-US"/>
          </a:p>
        </p:txBody>
      </p:sp>
      <p:sp>
        <p:nvSpPr>
          <p:cNvPr id="4" name="Slide Number Placeholder 3">
            <a:extLst>
              <a:ext uri="{FF2B5EF4-FFF2-40B4-BE49-F238E27FC236}">
                <a16:creationId xmlns:a16="http://schemas.microsoft.com/office/drawing/2014/main" id="{1599C981-FFE0-4DE7-BCE3-2AFFA0D61B83}"/>
              </a:ext>
            </a:extLst>
          </p:cNvPr>
          <p:cNvSpPr>
            <a:spLocks noGrp="1"/>
          </p:cNvSpPr>
          <p:nvPr>
            <p:ph type="sldNum" sz="quarter" idx="12"/>
          </p:nvPr>
        </p:nvSpPr>
        <p:spPr/>
        <p:txBody>
          <a:bodyPr anchor="ctr">
            <a:normAutofit/>
          </a:bodyPr>
          <a:lstStyle/>
          <a:p>
            <a:fld id="{18D65601-5AE2-46FC-B138-694DDD2B510D}" type="slidenum">
              <a:rPr lang="en-US" smtClean="0"/>
              <a:pPr/>
              <a:t>13</a:t>
            </a:fld>
            <a:endParaRPr lang="en-US"/>
          </a:p>
        </p:txBody>
      </p:sp>
      <p:sp>
        <p:nvSpPr>
          <p:cNvPr id="22" name="Text Placeholder 21">
            <a:extLst>
              <a:ext uri="{FF2B5EF4-FFF2-40B4-BE49-F238E27FC236}">
                <a16:creationId xmlns:a16="http://schemas.microsoft.com/office/drawing/2014/main" id="{CBCB163A-DD49-4E4B-9289-C8ABBE6C2E23}"/>
              </a:ext>
            </a:extLst>
          </p:cNvPr>
          <p:cNvSpPr>
            <a:spLocks noGrp="1"/>
          </p:cNvSpPr>
          <p:nvPr>
            <p:ph type="title"/>
          </p:nvPr>
        </p:nvSpPr>
        <p:spPr>
          <a:xfrm>
            <a:off x="1016002" y="1052010"/>
            <a:ext cx="4607268" cy="469476"/>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lvl="0"/>
            <a:r>
              <a:rPr lang="en-US" sz="3600" noProof="0" dirty="0"/>
              <a:t>Data Collection</a:t>
            </a:r>
          </a:p>
        </p:txBody>
      </p:sp>
      <p:sp>
        <p:nvSpPr>
          <p:cNvPr id="5" name="Text Placeholder 21">
            <a:extLst>
              <a:ext uri="{FF2B5EF4-FFF2-40B4-BE49-F238E27FC236}">
                <a16:creationId xmlns:a16="http://schemas.microsoft.com/office/drawing/2014/main" id="{070A0000-7549-B9C6-BD1D-610A5CB81163}"/>
              </a:ext>
            </a:extLst>
          </p:cNvPr>
          <p:cNvSpPr txBox="1">
            <a:spLocks/>
          </p:cNvSpPr>
          <p:nvPr/>
        </p:nvSpPr>
        <p:spPr>
          <a:xfrm>
            <a:off x="7595119" y="984169"/>
            <a:ext cx="4718850" cy="5328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125000"/>
              </a:lnSpc>
              <a:spcBef>
                <a:spcPct val="0"/>
              </a:spcBef>
              <a:buNone/>
              <a:defRPr lang="en-US" sz="2400" kern="1200" spc="100" baseline="0">
                <a:solidFill>
                  <a:schemeClr val="accent1"/>
                </a:solidFill>
                <a:latin typeface="+mj-lt"/>
                <a:ea typeface="+mn-ea"/>
                <a:cs typeface="+mn-cs"/>
              </a:defRPr>
            </a:lvl1pPr>
          </a:lstStyle>
          <a:p>
            <a:r>
              <a:rPr lang="en-US" sz="3600" dirty="0"/>
              <a:t>Data Preprocessing</a:t>
            </a:r>
          </a:p>
        </p:txBody>
      </p:sp>
      <p:sp>
        <p:nvSpPr>
          <p:cNvPr id="7" name="Content Placeholder 46">
            <a:extLst>
              <a:ext uri="{FF2B5EF4-FFF2-40B4-BE49-F238E27FC236}">
                <a16:creationId xmlns:a16="http://schemas.microsoft.com/office/drawing/2014/main" id="{135C52C0-DBE0-E181-E12C-04763EA6CBF4}"/>
              </a:ext>
            </a:extLst>
          </p:cNvPr>
          <p:cNvSpPr txBox="1">
            <a:spLocks/>
          </p:cNvSpPr>
          <p:nvPr/>
        </p:nvSpPr>
        <p:spPr>
          <a:xfrm>
            <a:off x="6424369" y="1940162"/>
            <a:ext cx="5586169" cy="3998378"/>
          </a:xfrm>
          <a:prstGeom prst="rect">
            <a:avLst/>
          </a:prstGeom>
        </p:spPr>
        <p:txBody>
          <a:bodyPr>
            <a:normAutofit fontScale="85000" lnSpcReduction="20000"/>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1400" kern="1200"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spcAft>
                <a:spcPts val="600"/>
              </a:spcAft>
              <a:buFont typeface="Arial" panose="020B0604020202020204" pitchFamily="34" charset="0"/>
              <a:buChar char="•"/>
              <a:tabLst>
                <a:tab pos="182880" algn="l"/>
              </a:tabLst>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gathered data is carefully preprocessed. This includes encoding categorical variables, addressing missing values, and normalizing data.</a:t>
            </a:r>
          </a:p>
          <a:p>
            <a:pPr marL="285750" indent="-285750" algn="just">
              <a:spcAft>
                <a:spcPts val="600"/>
              </a:spcAft>
              <a:buFont typeface="Arial" panose="020B0604020202020204" pitchFamily="34" charset="0"/>
              <a:buChar char="•"/>
              <a:tabLst>
                <a:tab pos="182880" algn="l"/>
              </a:tabLst>
            </a:pPr>
            <a:r>
              <a:rPr lang="en-US"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Making ensuring the data is organized and clean for machine learning is the aim.</a:t>
            </a:r>
            <a:endParaRPr lang="en-AE"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5613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8347921B-775C-41FF-AD6F-5A1B2D382804}"/>
              </a:ext>
              <a:ext uri="{C183D7F6-B498-43B3-948B-1728B52AA6E4}">
                <adec:decorative xmlns:adec="http://schemas.microsoft.com/office/drawing/2017/decorative" val="1"/>
              </a:ext>
            </a:extLst>
          </p:cNvPr>
          <p:cNvCxnSpPr>
            <a:cxnSpLocks/>
          </p:cNvCxnSpPr>
          <p:nvPr/>
        </p:nvCxnSpPr>
        <p:spPr>
          <a:xfrm>
            <a:off x="0" y="75545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B92578-BA63-47A9-A529-C8D672FC9625}"/>
              </a:ext>
              <a:ext uri="{C183D7F6-B498-43B3-948B-1728B52AA6E4}">
                <adec:decorative xmlns:adec="http://schemas.microsoft.com/office/drawing/2017/decorative" val="1"/>
              </a:ext>
            </a:extLst>
          </p:cNvPr>
          <p:cNvCxnSpPr>
            <a:cxnSpLocks/>
          </p:cNvCxnSpPr>
          <p:nvPr/>
        </p:nvCxnSpPr>
        <p:spPr>
          <a:xfrm>
            <a:off x="595609" y="0"/>
            <a:ext cx="0" cy="2509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0CB150D-1315-4E18-9CC3-E374E92113DF}"/>
              </a:ext>
            </a:extLst>
          </p:cNvPr>
          <p:cNvSpPr>
            <a:spLocks noGrp="1"/>
          </p:cNvSpPr>
          <p:nvPr>
            <p:ph type="title"/>
          </p:nvPr>
        </p:nvSpPr>
        <p:spPr>
          <a:xfrm>
            <a:off x="1008686" y="923918"/>
            <a:ext cx="2798200" cy="99292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b="1" noProof="0" dirty="0">
                <a:solidFill>
                  <a:schemeClr val="bg1"/>
                </a:solidFill>
              </a:rPr>
              <a:t>Model Selection</a:t>
            </a:r>
          </a:p>
        </p:txBody>
      </p:sp>
      <p:sp>
        <p:nvSpPr>
          <p:cNvPr id="17" name="Content Placeholder 16">
            <a:extLst>
              <a:ext uri="{FF2B5EF4-FFF2-40B4-BE49-F238E27FC236}">
                <a16:creationId xmlns:a16="http://schemas.microsoft.com/office/drawing/2014/main" id="{6668B644-7AFA-4167-9073-B9168870D232}"/>
              </a:ext>
            </a:extLst>
          </p:cNvPr>
          <p:cNvSpPr>
            <a:spLocks noGrp="1"/>
          </p:cNvSpPr>
          <p:nvPr>
            <p:ph sz="quarter" idx="16"/>
          </p:nvPr>
        </p:nvSpPr>
        <p:spPr>
          <a:xfrm>
            <a:off x="566552" y="1093330"/>
            <a:ext cx="5653866" cy="5009209"/>
          </a:xfrm>
        </p:spPr>
        <p:txBody>
          <a:bodyPr/>
          <a:lstStyle/>
          <a:p>
            <a:pPr marL="285750" indent="-285750" algn="just">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t>
            </a:r>
            <a:r>
              <a:rPr lang="en-US" sz="2400" i="0" dirty="0">
                <a:solidFill>
                  <a:schemeClr val="tx1"/>
                </a:solidFill>
                <a:effectLst/>
                <a:latin typeface="Times New Roman" panose="02020603050405020304" pitchFamily="18" charset="0"/>
                <a:cs typeface="Times New Roman" panose="02020603050405020304" pitchFamily="18" charset="0"/>
              </a:rPr>
              <a:t>A machine learning model that was carefully chosen depending on the prediction job is at the core of our system. </a:t>
            </a:r>
          </a:p>
          <a:p>
            <a:pPr marL="285750" indent="-285750" algn="just">
              <a:buFont typeface="Arial" panose="020B0604020202020204" pitchFamily="34" charset="0"/>
              <a:buChar char="•"/>
            </a:pPr>
            <a:r>
              <a:rPr lang="en-US" sz="2400" i="0" dirty="0">
                <a:solidFill>
                  <a:schemeClr val="tx1"/>
                </a:solidFill>
                <a:effectLst/>
                <a:latin typeface="Times New Roman" panose="02020603050405020304" pitchFamily="18" charset="0"/>
                <a:cs typeface="Times New Roman" panose="02020603050405020304" pitchFamily="18" charset="0"/>
              </a:rPr>
              <a:t>Models with classification capabilities such as Random Forest and </a:t>
            </a:r>
            <a:r>
              <a:rPr lang="en-US" sz="2400" i="0" dirty="0" err="1">
                <a:solidFill>
                  <a:schemeClr val="tx1"/>
                </a:solidFill>
                <a:effectLst/>
                <a:latin typeface="Times New Roman" panose="02020603050405020304" pitchFamily="18" charset="0"/>
                <a:cs typeface="Times New Roman" panose="02020603050405020304" pitchFamily="18" charset="0"/>
              </a:rPr>
              <a:t>XGBoost</a:t>
            </a:r>
            <a:r>
              <a:rPr lang="en-US" sz="2400" i="0" dirty="0">
                <a:solidFill>
                  <a:schemeClr val="tx1"/>
                </a:solidFill>
                <a:effectLst/>
                <a:latin typeface="Times New Roman" panose="02020603050405020304" pitchFamily="18" charset="0"/>
                <a:cs typeface="Times New Roman" panose="02020603050405020304" pitchFamily="18" charset="0"/>
              </a:rPr>
              <a:t> are taken into consideration for customer purchase prediction</a:t>
            </a:r>
            <a:endParaRPr lang="en-AE" sz="2400" i="1" dirty="0">
              <a:solidFill>
                <a:schemeClr val="bg1"/>
              </a:solidFill>
              <a:effectLst/>
              <a:latin typeface="Times New Roman" panose="02020603050405020304" pitchFamily="18" charset="0"/>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00B1EED4-8761-4D39-902B-6FC13A97FA4A}"/>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14</a:t>
            </a:fld>
            <a:endParaRPr lang="en-US" dirty="0"/>
          </a:p>
        </p:txBody>
      </p:sp>
      <p:sp>
        <p:nvSpPr>
          <p:cNvPr id="6" name="Text Placeholder 21">
            <a:extLst>
              <a:ext uri="{FF2B5EF4-FFF2-40B4-BE49-F238E27FC236}">
                <a16:creationId xmlns:a16="http://schemas.microsoft.com/office/drawing/2014/main" id="{A8F55525-D759-1DC3-62F3-FFB6EE6C277D}"/>
              </a:ext>
            </a:extLst>
          </p:cNvPr>
          <p:cNvSpPr txBox="1">
            <a:spLocks/>
          </p:cNvSpPr>
          <p:nvPr/>
        </p:nvSpPr>
        <p:spPr>
          <a:xfrm>
            <a:off x="838200" y="264151"/>
            <a:ext cx="7344745" cy="5328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125000"/>
              </a:lnSpc>
              <a:spcBef>
                <a:spcPct val="0"/>
              </a:spcBef>
              <a:buNone/>
              <a:defRPr lang="en-US" sz="2400" kern="1200" spc="100" baseline="0">
                <a:solidFill>
                  <a:schemeClr val="accent1"/>
                </a:solidFill>
                <a:latin typeface="+mj-lt"/>
                <a:ea typeface="+mn-ea"/>
                <a:cs typeface="+mn-cs"/>
              </a:defRPr>
            </a:lvl1pPr>
          </a:lstStyle>
          <a:p>
            <a:r>
              <a:rPr lang="en-US" sz="3600" dirty="0"/>
              <a:t>Model Selection</a:t>
            </a:r>
          </a:p>
        </p:txBody>
      </p:sp>
      <p:sp>
        <p:nvSpPr>
          <p:cNvPr id="7" name="Text Placeholder 21">
            <a:extLst>
              <a:ext uri="{FF2B5EF4-FFF2-40B4-BE49-F238E27FC236}">
                <a16:creationId xmlns:a16="http://schemas.microsoft.com/office/drawing/2014/main" id="{F9B80C56-BBD2-366D-2570-AC02D87BB3DD}"/>
              </a:ext>
            </a:extLst>
          </p:cNvPr>
          <p:cNvSpPr txBox="1">
            <a:spLocks/>
          </p:cNvSpPr>
          <p:nvPr/>
        </p:nvSpPr>
        <p:spPr>
          <a:xfrm>
            <a:off x="6575373" y="264151"/>
            <a:ext cx="5737922" cy="5328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125000"/>
              </a:lnSpc>
              <a:spcBef>
                <a:spcPct val="0"/>
              </a:spcBef>
              <a:buNone/>
              <a:defRPr lang="en-US" sz="2400" kern="1200" spc="100" baseline="0">
                <a:solidFill>
                  <a:schemeClr val="accent1"/>
                </a:solidFill>
                <a:latin typeface="+mj-lt"/>
                <a:ea typeface="+mn-ea"/>
                <a:cs typeface="+mn-cs"/>
              </a:defRPr>
            </a:lvl1pPr>
          </a:lstStyle>
          <a:p>
            <a:r>
              <a:rPr lang="en-US" sz="3600" dirty="0"/>
              <a:t>Training and Evaluation</a:t>
            </a:r>
          </a:p>
        </p:txBody>
      </p:sp>
      <p:sp>
        <p:nvSpPr>
          <p:cNvPr id="8" name="Content Placeholder 16">
            <a:extLst>
              <a:ext uri="{FF2B5EF4-FFF2-40B4-BE49-F238E27FC236}">
                <a16:creationId xmlns:a16="http://schemas.microsoft.com/office/drawing/2014/main" id="{27A4C5B3-6B35-85D9-2523-041701705D0C}"/>
              </a:ext>
            </a:extLst>
          </p:cNvPr>
          <p:cNvSpPr txBox="1">
            <a:spLocks/>
          </p:cNvSpPr>
          <p:nvPr/>
        </p:nvSpPr>
        <p:spPr>
          <a:xfrm>
            <a:off x="6323530" y="1104312"/>
            <a:ext cx="5653866" cy="5628142"/>
          </a:xfrm>
          <a:prstGeom prst="rect">
            <a:avLst/>
          </a:prstGeom>
        </p:spPr>
        <p:txBody>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1400" kern="1200"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400" dirty="0">
                <a:solidFill>
                  <a:schemeClr val="tx1"/>
                </a:solidFill>
                <a:latin typeface="Times New Roman" panose="02020603050405020304" pitchFamily="18" charset="0"/>
              </a:rPr>
              <a:t>Using historical data, the Random Forest and </a:t>
            </a:r>
            <a:r>
              <a:rPr lang="en-US" sz="2400" dirty="0" err="1">
                <a:solidFill>
                  <a:schemeClr val="tx1"/>
                </a:solidFill>
                <a:latin typeface="Times New Roman" panose="02020603050405020304" pitchFamily="18" charset="0"/>
              </a:rPr>
              <a:t>XGBoost</a:t>
            </a:r>
            <a:r>
              <a:rPr lang="en-US" sz="2400" dirty="0">
                <a:solidFill>
                  <a:schemeClr val="tx1"/>
                </a:solidFill>
                <a:latin typeface="Times New Roman" panose="02020603050405020304" pitchFamily="18" charset="0"/>
              </a:rPr>
              <a:t> models are trained based on Recency-Frequency-Monetary Metrics (RFM).</a:t>
            </a:r>
          </a:p>
          <a:p>
            <a:pPr marL="342900" indent="-342900" algn="just">
              <a:buFont typeface="Arial" panose="020B0604020202020204" pitchFamily="34" charset="0"/>
              <a:buChar char="•"/>
            </a:pPr>
            <a:r>
              <a:rPr lang="en-US" sz="2400" dirty="0">
                <a:solidFill>
                  <a:schemeClr val="tx1"/>
                </a:solidFill>
                <a:latin typeface="Times New Roman" panose="02020603050405020304" pitchFamily="18" charset="0"/>
              </a:rPr>
              <a:t>Their performance is extensively evaluated, and a classification report is provided that includes metrics for precision, recall, and F1-score in addition to accuracy.</a:t>
            </a:r>
            <a:endParaRPr lang="en-AE" sz="2400" i="1" dirty="0">
              <a:solidFill>
                <a:schemeClr val="tx1"/>
              </a:solidFill>
              <a:latin typeface="Times New Roman" panose="02020603050405020304" pitchFamily="18" charset="0"/>
            </a:endParaRPr>
          </a:p>
          <a:p>
            <a:endParaRPr lang="en-US" dirty="0"/>
          </a:p>
        </p:txBody>
      </p:sp>
    </p:spTree>
    <p:extLst>
      <p:ext uri="{BB962C8B-B14F-4D97-AF65-F5344CB8AC3E}">
        <p14:creationId xmlns:p14="http://schemas.microsoft.com/office/powerpoint/2010/main" val="200406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15</a:t>
            </a:fld>
            <a:endParaRPr lang="en-US" dirty="0"/>
          </a:p>
        </p:txBody>
      </p:sp>
      <p:sp>
        <p:nvSpPr>
          <p:cNvPr id="160" name="TextBox 159">
            <a:extLst>
              <a:ext uri="{FF2B5EF4-FFF2-40B4-BE49-F238E27FC236}">
                <a16:creationId xmlns:a16="http://schemas.microsoft.com/office/drawing/2014/main" id="{D9A752BF-E6C7-C5C2-01F9-CEE290F31409}"/>
              </a:ext>
            </a:extLst>
          </p:cNvPr>
          <p:cNvSpPr txBox="1"/>
          <p:nvPr/>
        </p:nvSpPr>
        <p:spPr>
          <a:xfrm>
            <a:off x="1231642" y="1110344"/>
            <a:ext cx="10627566" cy="1138773"/>
          </a:xfrm>
          <a:prstGeom prst="rect">
            <a:avLst/>
          </a:prstGeom>
          <a:noFill/>
        </p:spPr>
        <p:txBody>
          <a:bodyPr wrap="square">
            <a:spAutoFit/>
          </a:bodyPr>
          <a:lstStyle/>
          <a:p>
            <a:pPr algn="l"/>
            <a:r>
              <a:rPr lang="en-US" sz="2400" dirty="0">
                <a:solidFill>
                  <a:srgbClr val="000000"/>
                </a:solidFill>
                <a:effectLst/>
                <a:latin typeface="Times New Roman" panose="02020603050405020304" pitchFamily="18" charset="0"/>
                <a:ea typeface="Times New Roman" panose="02020603050405020304" pitchFamily="18" charset="0"/>
              </a:rPr>
              <a:t>The model building is the main step in the purchase prediction. While building the model, user use the algorithms. The steps involved are:</a:t>
            </a:r>
            <a:endParaRPr lang="en-AE" sz="2400" dirty="0">
              <a:effectLst/>
              <a:latin typeface="Times New Roman" panose="02020603050405020304" pitchFamily="18" charset="0"/>
              <a:ea typeface="Times New Roman" panose="02020603050405020304" pitchFamily="18" charset="0"/>
            </a:endParaRPr>
          </a:p>
          <a:p>
            <a:pPr lvl="1" fontAlgn="base">
              <a:spcBef>
                <a:spcPts val="600"/>
              </a:spcBef>
              <a:spcAft>
                <a:spcPts val="300"/>
              </a:spcAft>
              <a:buClr>
                <a:srgbClr val="000000"/>
              </a:buClr>
              <a:buSzPts val="1000"/>
            </a:pPr>
            <a:endParaRPr lang="en-AE" sz="1500" b="1" i="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computer screen shot of a computer code&#10;&#10;Description automatically generated">
            <a:extLst>
              <a:ext uri="{FF2B5EF4-FFF2-40B4-BE49-F238E27FC236}">
                <a16:creationId xmlns:a16="http://schemas.microsoft.com/office/drawing/2014/main" id="{FB610701-F26F-0C20-8520-D2DB43C9B672}"/>
              </a:ext>
            </a:extLst>
          </p:cNvPr>
          <p:cNvPicPr>
            <a:picLocks noChangeAspect="1"/>
          </p:cNvPicPr>
          <p:nvPr/>
        </p:nvPicPr>
        <p:blipFill>
          <a:blip r:embed="rId2"/>
          <a:stretch>
            <a:fillRect/>
          </a:stretch>
        </p:blipFill>
        <p:spPr>
          <a:xfrm>
            <a:off x="1622501" y="2817473"/>
            <a:ext cx="8652837" cy="3049095"/>
          </a:xfrm>
          <a:prstGeom prst="rect">
            <a:avLst/>
          </a:prstGeom>
        </p:spPr>
      </p:pic>
      <p:sp>
        <p:nvSpPr>
          <p:cNvPr id="8" name="TextBox 7">
            <a:extLst>
              <a:ext uri="{FF2B5EF4-FFF2-40B4-BE49-F238E27FC236}">
                <a16:creationId xmlns:a16="http://schemas.microsoft.com/office/drawing/2014/main" id="{EEA5DE79-CDB2-8749-0185-01F459A6FA08}"/>
              </a:ext>
            </a:extLst>
          </p:cNvPr>
          <p:cNvSpPr txBox="1"/>
          <p:nvPr/>
        </p:nvSpPr>
        <p:spPr>
          <a:xfrm>
            <a:off x="1108011" y="2203250"/>
            <a:ext cx="6097554" cy="523220"/>
          </a:xfrm>
          <a:prstGeom prst="rect">
            <a:avLst/>
          </a:prstGeom>
          <a:noFill/>
        </p:spPr>
        <p:txBody>
          <a:bodyPr wrap="square">
            <a:spAutoFit/>
          </a:bodyPr>
          <a:lstStyle/>
          <a:p>
            <a:pPr lvl="1" fontAlgn="base">
              <a:spcBef>
                <a:spcPts val="600"/>
              </a:spcBef>
              <a:spcAft>
                <a:spcPts val="300"/>
              </a:spcAft>
              <a:buClr>
                <a:srgbClr val="000000"/>
              </a:buClr>
              <a:buSzPts val="1000"/>
            </a:pPr>
            <a:r>
              <a:rPr lang="en-US" sz="28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Import Libraries</a:t>
            </a:r>
          </a:p>
        </p:txBody>
      </p:sp>
    </p:spTree>
    <p:extLst>
      <p:ext uri="{BB962C8B-B14F-4D97-AF65-F5344CB8AC3E}">
        <p14:creationId xmlns:p14="http://schemas.microsoft.com/office/powerpoint/2010/main" val="338444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16</a:t>
            </a:fld>
            <a:endParaRPr lang="en-US" dirty="0"/>
          </a:p>
        </p:txBody>
      </p:sp>
      <p:sp>
        <p:nvSpPr>
          <p:cNvPr id="2" name="TextBox 1">
            <a:extLst>
              <a:ext uri="{FF2B5EF4-FFF2-40B4-BE49-F238E27FC236}">
                <a16:creationId xmlns:a16="http://schemas.microsoft.com/office/drawing/2014/main" id="{2C4DC8BB-B11F-F809-8002-687E757E1598}"/>
              </a:ext>
            </a:extLst>
          </p:cNvPr>
          <p:cNvSpPr txBox="1"/>
          <p:nvPr/>
        </p:nvSpPr>
        <p:spPr>
          <a:xfrm>
            <a:off x="459531" y="1288578"/>
            <a:ext cx="6096000" cy="461665"/>
          </a:xfrm>
          <a:prstGeom prst="rect">
            <a:avLst/>
          </a:prstGeom>
          <a:noFill/>
        </p:spPr>
        <p:txBody>
          <a:bodyPr wrap="square">
            <a:spAutoFit/>
          </a:bodyPr>
          <a:lstStyle/>
          <a:p>
            <a:pPr lvl="1" fontAlgn="base">
              <a:spcBef>
                <a:spcPts val="600"/>
              </a:spcBef>
              <a:spcAft>
                <a:spcPts val="300"/>
              </a:spcAft>
              <a:buClr>
                <a:srgbClr val="000000"/>
              </a:buClr>
              <a:buSzPts val="1000"/>
            </a:pPr>
            <a:r>
              <a:rPr lang="en-US" sz="24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Load Dataset</a:t>
            </a:r>
            <a:endParaRPr lang="en-AE" sz="2400" b="1"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F86EF287-8DFD-7606-D9C6-6B58436B09C9}"/>
              </a:ext>
            </a:extLst>
          </p:cNvPr>
          <p:cNvPicPr>
            <a:picLocks noChangeAspect="1"/>
          </p:cNvPicPr>
          <p:nvPr/>
        </p:nvPicPr>
        <p:blipFill>
          <a:blip r:embed="rId2"/>
          <a:stretch>
            <a:fillRect/>
          </a:stretch>
        </p:blipFill>
        <p:spPr>
          <a:xfrm>
            <a:off x="326571" y="2112844"/>
            <a:ext cx="11734800" cy="3362562"/>
          </a:xfrm>
          <a:prstGeom prst="rect">
            <a:avLst/>
          </a:prstGeom>
        </p:spPr>
      </p:pic>
    </p:spTree>
    <p:extLst>
      <p:ext uri="{BB962C8B-B14F-4D97-AF65-F5344CB8AC3E}">
        <p14:creationId xmlns:p14="http://schemas.microsoft.com/office/powerpoint/2010/main" val="312240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17</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Data Cleaning and Handling Missing Values</a:t>
            </a:r>
          </a:p>
        </p:txBody>
      </p:sp>
      <p:pic>
        <p:nvPicPr>
          <p:cNvPr id="10" name="Picture 9">
            <a:extLst>
              <a:ext uri="{FF2B5EF4-FFF2-40B4-BE49-F238E27FC236}">
                <a16:creationId xmlns:a16="http://schemas.microsoft.com/office/drawing/2014/main" id="{FBE22A66-8940-34FC-50F3-86358F2C6675}"/>
              </a:ext>
            </a:extLst>
          </p:cNvPr>
          <p:cNvPicPr>
            <a:picLocks noChangeAspect="1"/>
          </p:cNvPicPr>
          <p:nvPr/>
        </p:nvPicPr>
        <p:blipFill>
          <a:blip r:embed="rId2"/>
          <a:stretch>
            <a:fillRect/>
          </a:stretch>
        </p:blipFill>
        <p:spPr>
          <a:xfrm>
            <a:off x="838200" y="1355346"/>
            <a:ext cx="10093725" cy="78274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92A69373-0B6A-60A0-BF1D-4E9F96BE08D0}"/>
              </a:ext>
            </a:extLst>
          </p:cNvPr>
          <p:cNvPicPr>
            <a:picLocks noChangeAspect="1"/>
          </p:cNvPicPr>
          <p:nvPr/>
        </p:nvPicPr>
        <p:blipFill>
          <a:blip r:embed="rId3"/>
          <a:stretch>
            <a:fillRect/>
          </a:stretch>
        </p:blipFill>
        <p:spPr>
          <a:xfrm>
            <a:off x="818216" y="2264399"/>
            <a:ext cx="5143946" cy="3965638"/>
          </a:xfrm>
          <a:prstGeom prst="rect">
            <a:avLst/>
          </a:prstGeom>
        </p:spPr>
      </p:pic>
    </p:spTree>
    <p:extLst>
      <p:ext uri="{BB962C8B-B14F-4D97-AF65-F5344CB8AC3E}">
        <p14:creationId xmlns:p14="http://schemas.microsoft.com/office/powerpoint/2010/main" val="157564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18</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Data Cleaning and Handling Missing Values</a:t>
            </a:r>
          </a:p>
        </p:txBody>
      </p:sp>
      <p:pic>
        <p:nvPicPr>
          <p:cNvPr id="6" name="Picture 5" descr="A screenshot of a computer&#10;&#10;Description automatically generated">
            <a:extLst>
              <a:ext uri="{FF2B5EF4-FFF2-40B4-BE49-F238E27FC236}">
                <a16:creationId xmlns:a16="http://schemas.microsoft.com/office/drawing/2014/main" id="{1CDE0585-12AE-BAFF-504D-ED9E77197365}"/>
              </a:ext>
            </a:extLst>
          </p:cNvPr>
          <p:cNvPicPr>
            <a:picLocks noChangeAspect="1"/>
          </p:cNvPicPr>
          <p:nvPr/>
        </p:nvPicPr>
        <p:blipFill rotWithShape="1">
          <a:blip r:embed="rId2"/>
          <a:srcRect t="2304"/>
          <a:stretch/>
        </p:blipFill>
        <p:spPr>
          <a:xfrm>
            <a:off x="731171" y="1336462"/>
            <a:ext cx="6831679" cy="493607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63678FA-B1B0-64D5-9461-6836A57A15D1}"/>
              </a:ext>
            </a:extLst>
          </p:cNvPr>
          <p:cNvPicPr>
            <a:picLocks noChangeAspect="1"/>
          </p:cNvPicPr>
          <p:nvPr/>
        </p:nvPicPr>
        <p:blipFill>
          <a:blip r:embed="rId3"/>
          <a:stretch>
            <a:fillRect/>
          </a:stretch>
        </p:blipFill>
        <p:spPr>
          <a:xfrm>
            <a:off x="7703623" y="1336462"/>
            <a:ext cx="4316928" cy="4275190"/>
          </a:xfrm>
          <a:prstGeom prst="rect">
            <a:avLst/>
          </a:prstGeom>
        </p:spPr>
      </p:pic>
    </p:spTree>
    <p:extLst>
      <p:ext uri="{BB962C8B-B14F-4D97-AF65-F5344CB8AC3E}">
        <p14:creationId xmlns:p14="http://schemas.microsoft.com/office/powerpoint/2010/main" val="23813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19</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Feature Engineering</a:t>
            </a:r>
          </a:p>
        </p:txBody>
      </p:sp>
      <p:sp>
        <p:nvSpPr>
          <p:cNvPr id="6" name="TextBox 5">
            <a:extLst>
              <a:ext uri="{FF2B5EF4-FFF2-40B4-BE49-F238E27FC236}">
                <a16:creationId xmlns:a16="http://schemas.microsoft.com/office/drawing/2014/main" id="{EE9C6EC4-7980-DD79-5114-D8A3BC38289A}"/>
              </a:ext>
            </a:extLst>
          </p:cNvPr>
          <p:cNvSpPr txBox="1"/>
          <p:nvPr/>
        </p:nvSpPr>
        <p:spPr>
          <a:xfrm>
            <a:off x="958720" y="1674674"/>
            <a:ext cx="9743491" cy="3108543"/>
          </a:xfrm>
          <a:prstGeom prst="rect">
            <a:avLst/>
          </a:prstGeom>
          <a:noFill/>
        </p:spPr>
        <p:txBody>
          <a:bodyPr wrap="square">
            <a:spAutoFit/>
          </a:bodyPr>
          <a:lstStyle/>
          <a:p>
            <a:pPr marL="457200" indent="-457200" algn="just">
              <a:buFont typeface="Arial" panose="020B0604020202020204" pitchFamily="34" charset="0"/>
              <a:buChar char="•"/>
            </a:pPr>
            <a:r>
              <a:rPr lang="en-AE" sz="2800" dirty="0">
                <a:latin typeface="Times New Roman" panose="02020603050405020304" pitchFamily="18" charset="0"/>
                <a:cs typeface="Times New Roman" panose="02020603050405020304" pitchFamily="18" charset="0"/>
              </a:rPr>
              <a:t>Feature engineering is a crucial step in the machine learning pipeline where you create new features or modify existing ones to improve the performance of your model. </a:t>
            </a:r>
          </a:p>
          <a:p>
            <a:pPr marL="457200" indent="-457200" algn="just">
              <a:buFont typeface="Arial" panose="020B0604020202020204" pitchFamily="34" charset="0"/>
              <a:buChar char="•"/>
            </a:pPr>
            <a:endParaRPr lang="en-AE"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AE" sz="2800" dirty="0">
                <a:latin typeface="Times New Roman" panose="02020603050405020304" pitchFamily="18" charset="0"/>
                <a:cs typeface="Times New Roman" panose="02020603050405020304" pitchFamily="18" charset="0"/>
              </a:rPr>
              <a:t>In this code, feature engineering is performed to prepare the data for classification </a:t>
            </a:r>
            <a:r>
              <a:rPr lang="en-AE" sz="2800" dirty="0" err="1">
                <a:latin typeface="Times New Roman" panose="02020603050405020304" pitchFamily="18" charset="0"/>
                <a:cs typeface="Times New Roman" panose="02020603050405020304" pitchFamily="18" charset="0"/>
              </a:rPr>
              <a:t>modeling</a:t>
            </a:r>
            <a:r>
              <a:rPr lang="en-AE" sz="2800" dirty="0">
                <a:latin typeface="Times New Roman" panose="02020603050405020304" pitchFamily="18" charset="0"/>
                <a:cs typeface="Times New Roman" panose="02020603050405020304" pitchFamily="18" charset="0"/>
              </a:rPr>
              <a:t>. Let's break down the key feature engineering steps in this code:</a:t>
            </a:r>
          </a:p>
        </p:txBody>
      </p:sp>
    </p:spTree>
    <p:extLst>
      <p:ext uri="{BB962C8B-B14F-4D97-AF65-F5344CB8AC3E}">
        <p14:creationId xmlns:p14="http://schemas.microsoft.com/office/powerpoint/2010/main" val="85441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white circle with a graphic in it&#10;&#10;Description automatically generated">
            <a:extLst>
              <a:ext uri="{FF2B5EF4-FFF2-40B4-BE49-F238E27FC236}">
                <a16:creationId xmlns:a16="http://schemas.microsoft.com/office/drawing/2014/main" id="{4552842C-BBE6-6C05-C02C-03DF0AA44B6F}"/>
              </a:ext>
            </a:extLst>
          </p:cNvPr>
          <p:cNvPicPr>
            <a:picLocks noGrp="1" noChangeAspect="1"/>
          </p:cNvPicPr>
          <p:nvPr>
            <p:ph type="pic" sz="quarter" idx="17"/>
          </p:nvPr>
        </p:nvPicPr>
        <p:blipFill rotWithShape="1">
          <a:blip r:embed="rId2"/>
          <a:srcRect b="15972"/>
          <a:stretch/>
        </p:blipFill>
        <p:spPr>
          <a:xfrm>
            <a:off x="0" y="0"/>
            <a:ext cx="12192000" cy="5762625"/>
          </a:xfrm>
          <a:prstGeom prst="rect">
            <a:avLst/>
          </a:prstGeom>
          <a:noFill/>
        </p:spPr>
      </p:pic>
      <p:sp>
        <p:nvSpPr>
          <p:cNvPr id="3" name="Date Placeholder 2">
            <a:extLst>
              <a:ext uri="{FF2B5EF4-FFF2-40B4-BE49-F238E27FC236}">
                <a16:creationId xmlns:a16="http://schemas.microsoft.com/office/drawing/2014/main" id="{6B9E33BD-A36B-005C-4413-6C1074669C55}"/>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8/05/20XX</a:t>
            </a:r>
          </a:p>
        </p:txBody>
      </p:sp>
      <p:sp>
        <p:nvSpPr>
          <p:cNvPr id="4" name="Footer Placeholder 3">
            <a:extLst>
              <a:ext uri="{FF2B5EF4-FFF2-40B4-BE49-F238E27FC236}">
                <a16:creationId xmlns:a16="http://schemas.microsoft.com/office/drawing/2014/main" id="{FCF7A893-2C57-AFF4-A321-2027037FFA5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Amal Jyothi college of engineering</a:t>
            </a:r>
          </a:p>
        </p:txBody>
      </p:sp>
      <p:sp>
        <p:nvSpPr>
          <p:cNvPr id="5" name="Slide Number Placeholder 4">
            <a:extLst>
              <a:ext uri="{FF2B5EF4-FFF2-40B4-BE49-F238E27FC236}">
                <a16:creationId xmlns:a16="http://schemas.microsoft.com/office/drawing/2014/main" id="{C1E48E43-BCE7-64D2-1C83-91075EAF26A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8D65601-5AE2-46FC-B138-694DDD2B510D}" type="slidenum">
              <a:rPr lang="en-US" smtClean="0"/>
              <a:pPr>
                <a:spcAft>
                  <a:spcPts val="600"/>
                </a:spcAft>
              </a:pPr>
              <a:t>2</a:t>
            </a:fld>
            <a:endParaRPr lang="en-US"/>
          </a:p>
        </p:txBody>
      </p:sp>
      <p:sp>
        <p:nvSpPr>
          <p:cNvPr id="7" name="Title 6">
            <a:extLst>
              <a:ext uri="{FF2B5EF4-FFF2-40B4-BE49-F238E27FC236}">
                <a16:creationId xmlns:a16="http://schemas.microsoft.com/office/drawing/2014/main" id="{79C07A59-B56F-1943-0964-035B7B43CD41}"/>
              </a:ext>
            </a:extLst>
          </p:cNvPr>
          <p:cNvSpPr>
            <a:spLocks noGrp="1"/>
          </p:cNvSpPr>
          <p:nvPr>
            <p:ph type="title"/>
          </p:nvPr>
        </p:nvSpPr>
        <p:spPr>
          <a:xfrm>
            <a:off x="3685592" y="700884"/>
            <a:ext cx="5178489" cy="999451"/>
          </a:xfrm>
        </p:spPr>
        <p:txBody>
          <a:bodyPr anchor="ctr">
            <a:noAutofit/>
          </a:bodyPr>
          <a:lstStyle/>
          <a:p>
            <a:pPr>
              <a:lnSpc>
                <a:spcPct val="115000"/>
              </a:lnSpc>
            </a:pPr>
            <a:r>
              <a:rPr lang="en-US" sz="2800" b="1" i="1" dirty="0">
                <a:solidFill>
                  <a:schemeClr val="bg1"/>
                </a:solidFill>
                <a:effectLst/>
                <a:latin typeface="Times New Roman" panose="02020603050405020304" pitchFamily="18" charset="0"/>
                <a:ea typeface="Times New Roman" panose="02020603050405020304" pitchFamily="18" charset="0"/>
              </a:rPr>
              <a:t>The Purchase Prognosticator: Forecasting Customer Buys</a:t>
            </a:r>
            <a:endParaRPr lang="en-AE" sz="2800" b="1" dirty="0">
              <a:solidFill>
                <a:schemeClr val="bg1"/>
              </a:solidFill>
            </a:endParaRPr>
          </a:p>
        </p:txBody>
      </p:sp>
    </p:spTree>
    <p:extLst>
      <p:ext uri="{BB962C8B-B14F-4D97-AF65-F5344CB8AC3E}">
        <p14:creationId xmlns:p14="http://schemas.microsoft.com/office/powerpoint/2010/main" val="54014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20</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Feature Engineering</a:t>
            </a:r>
          </a:p>
        </p:txBody>
      </p:sp>
      <p:sp>
        <p:nvSpPr>
          <p:cNvPr id="7" name="TextBox 6">
            <a:extLst>
              <a:ext uri="{FF2B5EF4-FFF2-40B4-BE49-F238E27FC236}">
                <a16:creationId xmlns:a16="http://schemas.microsoft.com/office/drawing/2014/main" id="{788406D7-63E9-F61D-A759-FEF907EAB49D}"/>
              </a:ext>
            </a:extLst>
          </p:cNvPr>
          <p:cNvSpPr txBox="1"/>
          <p:nvPr/>
        </p:nvSpPr>
        <p:spPr>
          <a:xfrm>
            <a:off x="838200" y="1708590"/>
            <a:ext cx="9714722" cy="3046988"/>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dataset is initially explored to understand customer behaviour. Segmentation is performed based on Recency, Frequency, and Monetary (Revenue) values.</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Recency: The number of days since the last purchase by each customer.</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Frequency: The count of purchases made by each customer.</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Revenue: The total revenue generated by each customer.</a:t>
            </a:r>
          </a:p>
        </p:txBody>
      </p:sp>
    </p:spTree>
    <p:extLst>
      <p:ext uri="{BB962C8B-B14F-4D97-AF65-F5344CB8AC3E}">
        <p14:creationId xmlns:p14="http://schemas.microsoft.com/office/powerpoint/2010/main" val="2318299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21</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sp>
        <p:nvSpPr>
          <p:cNvPr id="6" name="TextBox 5">
            <a:extLst>
              <a:ext uri="{FF2B5EF4-FFF2-40B4-BE49-F238E27FC236}">
                <a16:creationId xmlns:a16="http://schemas.microsoft.com/office/drawing/2014/main" id="{F4A115C7-0090-4F8E-44D1-840B1915E78E}"/>
              </a:ext>
            </a:extLst>
          </p:cNvPr>
          <p:cNvSpPr txBox="1"/>
          <p:nvPr/>
        </p:nvSpPr>
        <p:spPr>
          <a:xfrm>
            <a:off x="838199" y="1772445"/>
            <a:ext cx="8165841" cy="3046988"/>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K-Means Clustering for Recency</a:t>
            </a:r>
            <a:r>
              <a:rPr lang="en-AE" sz="2400" dirty="0">
                <a:latin typeface="Times New Roman" panose="02020603050405020304" pitchFamily="18" charset="0"/>
                <a:cs typeface="Times New Roman" panose="02020603050405020304" pitchFamily="18" charset="0"/>
              </a:rPr>
              <a:t>:</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K-Means clustering is applied to group customers based on their recency values (how recently they made a purchase).</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code calculates the optimal number of clusters and assigns each customer to a Recency cluster.</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This clustering helps categorize customers into different groups based on their recency.</a:t>
            </a:r>
          </a:p>
        </p:txBody>
      </p:sp>
    </p:spTree>
    <p:extLst>
      <p:ext uri="{BB962C8B-B14F-4D97-AF65-F5344CB8AC3E}">
        <p14:creationId xmlns:p14="http://schemas.microsoft.com/office/powerpoint/2010/main" val="3152405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22</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pic>
        <p:nvPicPr>
          <p:cNvPr id="6" name="Picture 5" descr="A graph with blue and white lines&#10;&#10;Description automatically generated with medium confidence">
            <a:extLst>
              <a:ext uri="{FF2B5EF4-FFF2-40B4-BE49-F238E27FC236}">
                <a16:creationId xmlns:a16="http://schemas.microsoft.com/office/drawing/2014/main" id="{51654E89-0521-2E7C-8829-451C4F3588E7}"/>
              </a:ext>
            </a:extLst>
          </p:cNvPr>
          <p:cNvPicPr>
            <a:picLocks noChangeAspect="1"/>
          </p:cNvPicPr>
          <p:nvPr/>
        </p:nvPicPr>
        <p:blipFill>
          <a:blip r:embed="rId2"/>
          <a:stretch>
            <a:fillRect/>
          </a:stretch>
        </p:blipFill>
        <p:spPr>
          <a:xfrm>
            <a:off x="0" y="920372"/>
            <a:ext cx="12192000" cy="5017255"/>
          </a:xfrm>
          <a:prstGeom prst="rect">
            <a:avLst/>
          </a:prstGeom>
        </p:spPr>
      </p:pic>
    </p:spTree>
    <p:extLst>
      <p:ext uri="{BB962C8B-B14F-4D97-AF65-F5344CB8AC3E}">
        <p14:creationId xmlns:p14="http://schemas.microsoft.com/office/powerpoint/2010/main" val="111186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23</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sp>
        <p:nvSpPr>
          <p:cNvPr id="6" name="TextBox 5">
            <a:extLst>
              <a:ext uri="{FF2B5EF4-FFF2-40B4-BE49-F238E27FC236}">
                <a16:creationId xmlns:a16="http://schemas.microsoft.com/office/drawing/2014/main" id="{B0CC9F5F-41E7-8AC9-D026-38EBA20DB9DF}"/>
              </a:ext>
            </a:extLst>
          </p:cNvPr>
          <p:cNvSpPr txBox="1"/>
          <p:nvPr/>
        </p:nvSpPr>
        <p:spPr>
          <a:xfrm>
            <a:off x="838199" y="1808307"/>
            <a:ext cx="8865637" cy="295465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K-Means Clustering for Frequency:</a:t>
            </a:r>
          </a:p>
          <a:p>
            <a:endParaRPr lang="en-AE" dirty="0"/>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Similar to recency, K-Means clustering is applied to group customers based on their purchase frequency.</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code calculates the optimal number of clusters and assigns each customer to a Frequency cluster.</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This clustering helps categorize customers into different groups based on how frequently they make purchases.</a:t>
            </a:r>
          </a:p>
        </p:txBody>
      </p:sp>
    </p:spTree>
    <p:extLst>
      <p:ext uri="{BB962C8B-B14F-4D97-AF65-F5344CB8AC3E}">
        <p14:creationId xmlns:p14="http://schemas.microsoft.com/office/powerpoint/2010/main" val="3327654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24</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sp>
        <p:nvSpPr>
          <p:cNvPr id="9" name="TextBox 8">
            <a:extLst>
              <a:ext uri="{FF2B5EF4-FFF2-40B4-BE49-F238E27FC236}">
                <a16:creationId xmlns:a16="http://schemas.microsoft.com/office/drawing/2014/main" id="{F9EC026F-3D63-7F43-66BC-68AD724A4E36}"/>
              </a:ext>
            </a:extLst>
          </p:cNvPr>
          <p:cNvSpPr txBox="1"/>
          <p:nvPr/>
        </p:nvSpPr>
        <p:spPr>
          <a:xfrm>
            <a:off x="838200" y="1724332"/>
            <a:ext cx="7913914" cy="3046988"/>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K-Means Clustering for Revenue:</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K-Means clustering is applied to group customers based on their total revenue generated.</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code calculates the optimal number of clusters and assigns each customer to a Revenue cluster.</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This clustering helps categorize customers into different groups based on their monetary contribution.</a:t>
            </a:r>
          </a:p>
        </p:txBody>
      </p:sp>
    </p:spTree>
    <p:extLst>
      <p:ext uri="{BB962C8B-B14F-4D97-AF65-F5344CB8AC3E}">
        <p14:creationId xmlns:p14="http://schemas.microsoft.com/office/powerpoint/2010/main" val="1178839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25</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sp>
        <p:nvSpPr>
          <p:cNvPr id="6" name="TextBox 5">
            <a:extLst>
              <a:ext uri="{FF2B5EF4-FFF2-40B4-BE49-F238E27FC236}">
                <a16:creationId xmlns:a16="http://schemas.microsoft.com/office/drawing/2014/main" id="{47F888C7-9775-D496-5D3E-68D6A3822F5C}"/>
              </a:ext>
            </a:extLst>
          </p:cNvPr>
          <p:cNvSpPr txBox="1"/>
          <p:nvPr/>
        </p:nvSpPr>
        <p:spPr>
          <a:xfrm>
            <a:off x="912068" y="1612108"/>
            <a:ext cx="8203940" cy="4431983"/>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a:t>
            </a:r>
          </a:p>
          <a:p>
            <a:endParaRPr lang="en-AE" dirty="0"/>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Customers are categorized into different segments (Low-Value, Mid-Value, High-Value) based on their overall scores.</a:t>
            </a: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segment indicates the type of customers they belong to, with high-value customers being the most valuable.</a:t>
            </a:r>
          </a:p>
          <a:p>
            <a:pPr marL="342900" indent="-342900">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r>
              <a:rPr lang="en-AE" sz="2400" b="1" dirty="0">
                <a:latin typeface="Times New Roman" panose="02020603050405020304" pitchFamily="18" charset="0"/>
                <a:cs typeface="Times New Roman" panose="02020603050405020304" pitchFamily="18" charset="0"/>
              </a:rPr>
              <a:t>One-Hot Encoding:</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dataset is transformed using one-hot encoding to convert categorical features (such as the "Segment" feature) into a numerical format suitable for machine learning models.</a:t>
            </a:r>
          </a:p>
        </p:txBody>
      </p:sp>
    </p:spTree>
    <p:extLst>
      <p:ext uri="{BB962C8B-B14F-4D97-AF65-F5344CB8AC3E}">
        <p14:creationId xmlns:p14="http://schemas.microsoft.com/office/powerpoint/2010/main" val="45452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26</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pic>
        <p:nvPicPr>
          <p:cNvPr id="6" name="Picture 5" descr="A screenshot of a computer screen&#10;&#10;Description automatically generated">
            <a:extLst>
              <a:ext uri="{FF2B5EF4-FFF2-40B4-BE49-F238E27FC236}">
                <a16:creationId xmlns:a16="http://schemas.microsoft.com/office/drawing/2014/main" id="{80DA2802-EA1B-08DC-84A9-487D3FD063D2}"/>
              </a:ext>
            </a:extLst>
          </p:cNvPr>
          <p:cNvPicPr>
            <a:picLocks noChangeAspect="1"/>
          </p:cNvPicPr>
          <p:nvPr/>
        </p:nvPicPr>
        <p:blipFill>
          <a:blip r:embed="rId2"/>
          <a:stretch>
            <a:fillRect/>
          </a:stretch>
        </p:blipFill>
        <p:spPr>
          <a:xfrm>
            <a:off x="5952737" y="1518810"/>
            <a:ext cx="6097554" cy="424470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3FA8F48-62CE-914A-EA93-5E95DDB6150D}"/>
              </a:ext>
            </a:extLst>
          </p:cNvPr>
          <p:cNvPicPr>
            <a:picLocks noChangeAspect="1"/>
          </p:cNvPicPr>
          <p:nvPr/>
        </p:nvPicPr>
        <p:blipFill>
          <a:blip r:embed="rId3"/>
          <a:stretch>
            <a:fillRect/>
          </a:stretch>
        </p:blipFill>
        <p:spPr>
          <a:xfrm>
            <a:off x="281667" y="1583585"/>
            <a:ext cx="5531303" cy="4115157"/>
          </a:xfrm>
          <a:prstGeom prst="rect">
            <a:avLst/>
          </a:prstGeom>
        </p:spPr>
      </p:pic>
    </p:spTree>
    <p:extLst>
      <p:ext uri="{BB962C8B-B14F-4D97-AF65-F5344CB8AC3E}">
        <p14:creationId xmlns:p14="http://schemas.microsoft.com/office/powerpoint/2010/main" val="83121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27</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sp>
        <p:nvSpPr>
          <p:cNvPr id="6" name="TextBox 5">
            <a:extLst>
              <a:ext uri="{FF2B5EF4-FFF2-40B4-BE49-F238E27FC236}">
                <a16:creationId xmlns:a16="http://schemas.microsoft.com/office/drawing/2014/main" id="{8DD361E7-9250-9FA7-3CE7-6B92154F52D7}"/>
              </a:ext>
            </a:extLst>
          </p:cNvPr>
          <p:cNvSpPr txBox="1"/>
          <p:nvPr/>
        </p:nvSpPr>
        <p:spPr>
          <a:xfrm>
            <a:off x="838200" y="1443841"/>
            <a:ext cx="10078616" cy="5262979"/>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Next Purchase Day Range:</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A new feature, "</a:t>
            </a:r>
            <a:r>
              <a:rPr lang="en-AE" sz="2400" dirty="0" err="1">
                <a:latin typeface="Times New Roman" panose="02020603050405020304" pitchFamily="18" charset="0"/>
                <a:cs typeface="Times New Roman" panose="02020603050405020304" pitchFamily="18" charset="0"/>
              </a:rPr>
              <a:t>NextPurchaseDayRange</a:t>
            </a:r>
            <a:r>
              <a:rPr lang="en-AE" sz="2400" dirty="0">
                <a:latin typeface="Times New Roman" panose="02020603050405020304" pitchFamily="18" charset="0"/>
                <a:cs typeface="Times New Roman" panose="02020603050405020304" pitchFamily="18" charset="0"/>
              </a:rPr>
              <a:t>," is created to indicate whether a customer is likely to make a purchase within the next 3 months (1) or after 3 months (0).</a:t>
            </a:r>
          </a:p>
          <a:p>
            <a:pPr marL="342900" indent="-342900">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r>
              <a:rPr lang="en-AE" sz="2400" b="1" dirty="0">
                <a:latin typeface="Times New Roman" panose="02020603050405020304" pitchFamily="18" charset="0"/>
                <a:cs typeface="Times New Roman" panose="02020603050405020304" pitchFamily="18" charset="0"/>
              </a:rPr>
              <a:t>Correlation Analysis:</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code performs a correlation analysis to check the correlations between the features in the dataset.</a:t>
            </a:r>
          </a:p>
          <a:p>
            <a:r>
              <a:rPr lang="en-AE" sz="2400" b="1" dirty="0">
                <a:latin typeface="Times New Roman" panose="02020603050405020304" pitchFamily="18" charset="0"/>
                <a:cs typeface="Times New Roman" panose="02020603050405020304" pitchFamily="18" charset="0"/>
              </a:rPr>
              <a:t>Data Splitting:</a:t>
            </a:r>
          </a:p>
          <a:p>
            <a:endParaRPr lang="en-AE"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The dataset is split into training and testing sets, which will be used for machine learning model training and evaluation.</a:t>
            </a:r>
          </a:p>
        </p:txBody>
      </p:sp>
    </p:spTree>
    <p:extLst>
      <p:ext uri="{BB962C8B-B14F-4D97-AF65-F5344CB8AC3E}">
        <p14:creationId xmlns:p14="http://schemas.microsoft.com/office/powerpoint/2010/main" val="2289054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3799541" y="-90507"/>
            <a:ext cx="3539762" cy="101648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Build Model</a:t>
            </a:r>
          </a:p>
        </p:txBody>
      </p:sp>
      <p:sp>
        <p:nvSpPr>
          <p:cNvPr id="3" name="Date Placeholder 2">
            <a:extLst>
              <a:ext uri="{FF2B5EF4-FFF2-40B4-BE49-F238E27FC236}">
                <a16:creationId xmlns:a16="http://schemas.microsoft.com/office/drawing/2014/main" id="{82FC81AE-64C7-4CF9-AAC5-6DBC2376201F}"/>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84137646-A5C1-4AA8-A950-011F9E0FB91D}"/>
              </a:ext>
            </a:extLst>
          </p:cNvPr>
          <p:cNvSpPr>
            <a:spLocks noGrp="1"/>
          </p:cNvSpPr>
          <p:nvPr>
            <p:ph type="ftr" sz="quarter" idx="11"/>
          </p:nvPr>
        </p:nvSpPr>
        <p:spPr>
          <a:xfrm>
            <a:off x="4038600" y="6356350"/>
            <a:ext cx="4114800"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28</a:t>
            </a:fld>
            <a:endParaRPr lang="en-US" dirty="0"/>
          </a:p>
        </p:txBody>
      </p:sp>
      <p:sp>
        <p:nvSpPr>
          <p:cNvPr id="166" name="TextBox 165">
            <a:extLst>
              <a:ext uri="{FF2B5EF4-FFF2-40B4-BE49-F238E27FC236}">
                <a16:creationId xmlns:a16="http://schemas.microsoft.com/office/drawing/2014/main" id="{AF979688-D92D-1AAF-9621-C471F3FE6180}"/>
              </a:ext>
            </a:extLst>
          </p:cNvPr>
          <p:cNvSpPr txBox="1"/>
          <p:nvPr/>
        </p:nvSpPr>
        <p:spPr>
          <a:xfrm>
            <a:off x="838200" y="874797"/>
            <a:ext cx="6097554" cy="461665"/>
          </a:xfrm>
          <a:prstGeom prst="rect">
            <a:avLst/>
          </a:prstGeom>
          <a:noFill/>
        </p:spPr>
        <p:txBody>
          <a:bodyPr wrap="square">
            <a:spAutoFit/>
          </a:bodyPr>
          <a:lstStyle/>
          <a:p>
            <a:r>
              <a:rPr lang="en-AE" sz="2400" b="1" dirty="0">
                <a:latin typeface="Times New Roman" panose="02020603050405020304" pitchFamily="18" charset="0"/>
                <a:cs typeface="Times New Roman" panose="02020603050405020304" pitchFamily="18" charset="0"/>
              </a:rPr>
              <a:t>Customer Segmentation  (RFM ANALYSIS)</a:t>
            </a:r>
          </a:p>
        </p:txBody>
      </p:sp>
      <p:pic>
        <p:nvPicPr>
          <p:cNvPr id="6" name="Picture 5" descr="A screenshot of a computer&#10;&#10;Description automatically generated">
            <a:extLst>
              <a:ext uri="{FF2B5EF4-FFF2-40B4-BE49-F238E27FC236}">
                <a16:creationId xmlns:a16="http://schemas.microsoft.com/office/drawing/2014/main" id="{0430B149-61EC-0344-D5CC-EE3D5C81688E}"/>
              </a:ext>
            </a:extLst>
          </p:cNvPr>
          <p:cNvPicPr>
            <a:picLocks noChangeAspect="1"/>
          </p:cNvPicPr>
          <p:nvPr/>
        </p:nvPicPr>
        <p:blipFill>
          <a:blip r:embed="rId2"/>
          <a:stretch>
            <a:fillRect/>
          </a:stretch>
        </p:blipFill>
        <p:spPr>
          <a:xfrm>
            <a:off x="838200" y="1336462"/>
            <a:ext cx="10706100" cy="5448772"/>
          </a:xfrm>
          <a:prstGeom prst="rect">
            <a:avLst/>
          </a:prstGeom>
        </p:spPr>
      </p:pic>
    </p:spTree>
    <p:extLst>
      <p:ext uri="{BB962C8B-B14F-4D97-AF65-F5344CB8AC3E}">
        <p14:creationId xmlns:p14="http://schemas.microsoft.com/office/powerpoint/2010/main" val="713985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p:txBody>
          <a:bodyPr anchor="ctr">
            <a:normAutofit/>
          </a:bodyPr>
          <a:lstStyle/>
          <a:p>
            <a:pPr>
              <a:spcAft>
                <a:spcPts val="600"/>
              </a:spcAft>
            </a:pPr>
            <a:fld id="{18D65601-5AE2-46FC-B138-694DDD2B510D}" type="slidenum">
              <a:rPr lang="en-US" smtClean="0"/>
              <a:pPr>
                <a:spcAft>
                  <a:spcPts val="600"/>
                </a:spcAft>
              </a:pPr>
              <a:t>29</a:t>
            </a:fld>
            <a:endParaRPr lang="en-US"/>
          </a:p>
        </p:txBody>
      </p:sp>
      <p:sp>
        <p:nvSpPr>
          <p:cNvPr id="13" name="Content Placeholder 12">
            <a:extLst>
              <a:ext uri="{FF2B5EF4-FFF2-40B4-BE49-F238E27FC236}">
                <a16:creationId xmlns:a16="http://schemas.microsoft.com/office/drawing/2014/main" id="{206FACBD-B244-4420-BE24-AD9110F31EC4}"/>
              </a:ext>
            </a:extLst>
          </p:cNvPr>
          <p:cNvSpPr>
            <a:spLocks noGrp="1"/>
          </p:cNvSpPr>
          <p:nvPr>
            <p:ph sz="quarter" idx="15"/>
          </p:nvPr>
        </p:nvSpPr>
        <p:spPr>
          <a:xfrm>
            <a:off x="1403090" y="1280778"/>
            <a:ext cx="8375392" cy="4158970"/>
          </a:xfrm>
        </p:spPr>
        <p:txBody>
          <a:bodyPr>
            <a:noAutofit/>
          </a:bodyPr>
          <a:lstStyle/>
          <a:p>
            <a:r>
              <a:rPr lang="en-US" sz="2400" b="1" dirty="0">
                <a:latin typeface="Times New Roman" panose="02020603050405020304" pitchFamily="18" charset="0"/>
                <a:cs typeface="Times New Roman" panose="02020603050405020304" pitchFamily="18" charset="0"/>
              </a:rPr>
              <a:t>Testing and Training: </a:t>
            </a:r>
          </a:p>
          <a:p>
            <a:pPr algn="just"/>
            <a:r>
              <a:rPr lang="en-US" sz="2400" dirty="0">
                <a:latin typeface="Times New Roman" panose="02020603050405020304" pitchFamily="18" charset="0"/>
                <a:cs typeface="Times New Roman" panose="02020603050405020304" pitchFamily="18" charset="0"/>
              </a:rPr>
              <a:t>Using historical data, the Random Forest and </a:t>
            </a:r>
            <a:r>
              <a:rPr lang="en-US" sz="2400" dirty="0" err="1">
                <a:latin typeface="Times New Roman" panose="02020603050405020304" pitchFamily="18" charset="0"/>
                <a:cs typeface="Times New Roman" panose="02020603050405020304" pitchFamily="18" charset="0"/>
              </a:rPr>
              <a:t>XGBoost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models are trained based on Recency-Frequency-Monetary</a:t>
            </a:r>
          </a:p>
          <a:p>
            <a:pPr algn="just"/>
            <a:r>
              <a:rPr lang="en-US" sz="2400" dirty="0">
                <a:latin typeface="Times New Roman" panose="02020603050405020304" pitchFamily="18" charset="0"/>
                <a:cs typeface="Times New Roman" panose="02020603050405020304" pitchFamily="18" charset="0"/>
              </a:rPr>
              <a:t>Metrics (RFM) to predict customer purchase behavior during</a:t>
            </a:r>
          </a:p>
          <a:p>
            <a:pPr algn="just"/>
            <a:r>
              <a:rPr lang="en-US" sz="2400" dirty="0">
                <a:latin typeface="Times New Roman" panose="02020603050405020304" pitchFamily="18" charset="0"/>
                <a:cs typeface="Times New Roman" panose="02020603050405020304" pitchFamily="18" charset="0"/>
              </a:rPr>
              <a:t>the Model Training and Evaluation phase. Their performance</a:t>
            </a:r>
          </a:p>
          <a:p>
            <a:pPr algn="just"/>
            <a:r>
              <a:rPr lang="en-US" sz="2400" dirty="0">
                <a:latin typeface="Times New Roman" panose="02020603050405020304" pitchFamily="18" charset="0"/>
                <a:cs typeface="Times New Roman" panose="02020603050405020304" pitchFamily="18" charset="0"/>
              </a:rPr>
              <a:t>is extensively evaluated, and a classification report is</a:t>
            </a:r>
          </a:p>
          <a:p>
            <a:pPr algn="just"/>
            <a:r>
              <a:rPr lang="en-US" sz="2400" dirty="0">
                <a:latin typeface="Times New Roman" panose="02020603050405020304" pitchFamily="18" charset="0"/>
                <a:cs typeface="Times New Roman" panose="02020603050405020304" pitchFamily="18" charset="0"/>
              </a:rPr>
              <a:t>provided that includes metrics for precision, recall, and F1-</a:t>
            </a:r>
          </a:p>
          <a:p>
            <a:pPr algn="just"/>
            <a:r>
              <a:rPr lang="en-US" sz="2400" dirty="0">
                <a:latin typeface="Times New Roman" panose="02020603050405020304" pitchFamily="18" charset="0"/>
                <a:cs typeface="Times New Roman" panose="02020603050405020304" pitchFamily="18" charset="0"/>
              </a:rPr>
              <a:t>score in addition to accuracy.</a:t>
            </a:r>
          </a:p>
          <a:p>
            <a:endParaRPr lang="en-US" sz="2400"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9C78B530-904A-4FFB-B79F-DD0CA2B39D35}"/>
              </a:ext>
            </a:extLst>
          </p:cNvPr>
          <p:cNvSpPr>
            <a:spLocks noGrp="1"/>
          </p:cNvSpPr>
          <p:nvPr>
            <p:ph type="title"/>
          </p:nvPr>
        </p:nvSpPr>
        <p:spPr>
          <a:xfrm>
            <a:off x="1684573" y="322050"/>
            <a:ext cx="5362575" cy="495691"/>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lvl="0"/>
            <a:r>
              <a:rPr lang="en-US" sz="3600" noProof="0" dirty="0"/>
              <a:t>Results</a:t>
            </a:r>
          </a:p>
        </p:txBody>
      </p:sp>
    </p:spTree>
    <p:extLst>
      <p:ext uri="{BB962C8B-B14F-4D97-AF65-F5344CB8AC3E}">
        <p14:creationId xmlns:p14="http://schemas.microsoft.com/office/powerpoint/2010/main" val="319971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e and white paper with white text&#10;&#10;Description automatically generated">
            <a:extLst>
              <a:ext uri="{FF2B5EF4-FFF2-40B4-BE49-F238E27FC236}">
                <a16:creationId xmlns:a16="http://schemas.microsoft.com/office/drawing/2014/main" id="{7B358E48-6142-AD9C-4E97-523A02648510}"/>
              </a:ext>
            </a:extLst>
          </p:cNvPr>
          <p:cNvPicPr>
            <a:picLocks noGrp="1" noChangeAspect="1"/>
          </p:cNvPicPr>
          <p:nvPr>
            <p:ph type="pic" sz="quarter" idx="13"/>
          </p:nvPr>
        </p:nvPicPr>
        <p:blipFill rotWithShape="1">
          <a:blip r:embed="rId2"/>
          <a:srcRect t="12500" b="12500"/>
          <a:stretch/>
        </p:blipFill>
        <p:spPr>
          <a:xfrm>
            <a:off x="0" y="136525"/>
            <a:ext cx="12192000" cy="6858000"/>
          </a:xfrm>
          <a:prstGeom prst="rect">
            <a:avLst/>
          </a:prstGeom>
          <a:noFill/>
        </p:spPr>
      </p:pic>
      <p:sp>
        <p:nvSpPr>
          <p:cNvPr id="4" name="Footer Placeholder 3">
            <a:extLst>
              <a:ext uri="{FF2B5EF4-FFF2-40B4-BE49-F238E27FC236}">
                <a16:creationId xmlns:a16="http://schemas.microsoft.com/office/drawing/2014/main" id="{ED28D007-5CC7-D355-508A-A53EEB24C59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t>Amal Jyothi college of engineering</a:t>
            </a:r>
          </a:p>
        </p:txBody>
      </p:sp>
      <p:sp>
        <p:nvSpPr>
          <p:cNvPr id="5" name="Slide Number Placeholder 4">
            <a:extLst>
              <a:ext uri="{FF2B5EF4-FFF2-40B4-BE49-F238E27FC236}">
                <a16:creationId xmlns:a16="http://schemas.microsoft.com/office/drawing/2014/main" id="{77B178EA-B81B-9919-F91C-109833A5CCA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8D65601-5AE2-46FC-B138-694DDD2B510D}" type="slidenum">
              <a:rPr lang="en-US" smtClean="0"/>
              <a:pPr>
                <a:spcAft>
                  <a:spcPts val="600"/>
                </a:spcAft>
              </a:pPr>
              <a:t>3</a:t>
            </a:fld>
            <a:endParaRPr lang="en-US"/>
          </a:p>
        </p:txBody>
      </p:sp>
      <p:sp>
        <p:nvSpPr>
          <p:cNvPr id="8" name="Content Placeholder 27">
            <a:extLst>
              <a:ext uri="{FF2B5EF4-FFF2-40B4-BE49-F238E27FC236}">
                <a16:creationId xmlns:a16="http://schemas.microsoft.com/office/drawing/2014/main" id="{82448BC4-6D4F-A289-D136-680426A6E509}"/>
              </a:ext>
            </a:extLst>
          </p:cNvPr>
          <p:cNvSpPr>
            <a:spLocks noGrp="1"/>
          </p:cNvSpPr>
          <p:nvPr>
            <p:ph sz="quarter" idx="15"/>
          </p:nvPr>
        </p:nvSpPr>
        <p:spPr>
          <a:xfrm>
            <a:off x="2085235" y="3006724"/>
            <a:ext cx="5362575" cy="3532188"/>
          </a:xfrm>
        </p:spPr>
        <p:txBody>
          <a:bodyPr>
            <a:no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Abstract​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Literature Survey​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Methodology​</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and Discussions​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References ​</a:t>
            </a:r>
          </a:p>
        </p:txBody>
      </p:sp>
    </p:spTree>
    <p:extLst>
      <p:ext uri="{BB962C8B-B14F-4D97-AF65-F5344CB8AC3E}">
        <p14:creationId xmlns:p14="http://schemas.microsoft.com/office/powerpoint/2010/main" val="1990665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p:txBody>
          <a:bodyPr anchor="ctr">
            <a:normAutofit/>
          </a:bodyPr>
          <a:lstStyle/>
          <a:p>
            <a:pPr>
              <a:spcAft>
                <a:spcPts val="600"/>
              </a:spcAft>
            </a:pPr>
            <a:fld id="{18D65601-5AE2-46FC-B138-694DDD2B510D}" type="slidenum">
              <a:rPr lang="en-US" smtClean="0"/>
              <a:pPr>
                <a:spcAft>
                  <a:spcPts val="600"/>
                </a:spcAft>
              </a:pPr>
              <a:t>30</a:t>
            </a:fld>
            <a:endParaRPr lang="en-US"/>
          </a:p>
        </p:txBody>
      </p:sp>
      <p:sp>
        <p:nvSpPr>
          <p:cNvPr id="13" name="Content Placeholder 12">
            <a:extLst>
              <a:ext uri="{FF2B5EF4-FFF2-40B4-BE49-F238E27FC236}">
                <a16:creationId xmlns:a16="http://schemas.microsoft.com/office/drawing/2014/main" id="{206FACBD-B244-4420-BE24-AD9110F31EC4}"/>
              </a:ext>
            </a:extLst>
          </p:cNvPr>
          <p:cNvSpPr>
            <a:spLocks noGrp="1"/>
          </p:cNvSpPr>
          <p:nvPr>
            <p:ph sz="quarter" idx="15"/>
          </p:nvPr>
        </p:nvSpPr>
        <p:spPr>
          <a:xfrm>
            <a:off x="1684572" y="1168810"/>
            <a:ext cx="7888635" cy="4158970"/>
          </a:xfrm>
        </p:spPr>
        <p:txBody>
          <a:bodyPr>
            <a:noAutofit/>
          </a:bodyPr>
          <a:lstStyle/>
          <a:p>
            <a:r>
              <a:rPr lang="en-US" sz="2400" b="1" dirty="0">
                <a:latin typeface="Times New Roman" panose="02020603050405020304" pitchFamily="18" charset="0"/>
                <a:cs typeface="Times New Roman" panose="02020603050405020304" pitchFamily="18" charset="0"/>
              </a:rPr>
              <a:t>Final Prediction</a:t>
            </a:r>
          </a:p>
          <a:p>
            <a:pPr algn="just"/>
            <a:r>
              <a:rPr lang="en-US" sz="2400" dirty="0">
                <a:latin typeface="Times New Roman" panose="02020603050405020304" pitchFamily="18" charset="0"/>
                <a:cs typeface="Times New Roman" panose="02020603050405020304" pitchFamily="18" charset="0"/>
              </a:rPr>
              <a:t>Both the Random Forest and the improved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models are used to forecast client purchase in the last predictions step. The dataset is then smoothly updated with these predictions. This methodology facilitates an all encompassing examination of consumer conduct and serves as the cornerstone for customized corporate tactics.</a:t>
            </a:r>
          </a:p>
        </p:txBody>
      </p:sp>
      <p:sp>
        <p:nvSpPr>
          <p:cNvPr id="12" name="Text Placeholder 11">
            <a:extLst>
              <a:ext uri="{FF2B5EF4-FFF2-40B4-BE49-F238E27FC236}">
                <a16:creationId xmlns:a16="http://schemas.microsoft.com/office/drawing/2014/main" id="{9C78B530-904A-4FFB-B79F-DD0CA2B39D35}"/>
              </a:ext>
            </a:extLst>
          </p:cNvPr>
          <p:cNvSpPr>
            <a:spLocks noGrp="1"/>
          </p:cNvSpPr>
          <p:nvPr>
            <p:ph type="title"/>
          </p:nvPr>
        </p:nvSpPr>
        <p:spPr>
          <a:xfrm>
            <a:off x="1684573" y="322050"/>
            <a:ext cx="5362575" cy="495691"/>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lvl="0"/>
            <a:r>
              <a:rPr lang="en-US" sz="3600" noProof="0" dirty="0"/>
              <a:t>Results</a:t>
            </a:r>
          </a:p>
        </p:txBody>
      </p:sp>
    </p:spTree>
    <p:extLst>
      <p:ext uri="{BB962C8B-B14F-4D97-AF65-F5344CB8AC3E}">
        <p14:creationId xmlns:p14="http://schemas.microsoft.com/office/powerpoint/2010/main" val="2969707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p:txBody>
          <a:bodyPr anchor="ctr">
            <a:normAutofit/>
          </a:bodyPr>
          <a:lstStyle/>
          <a:p>
            <a:pPr>
              <a:spcAft>
                <a:spcPts val="600"/>
              </a:spcAft>
            </a:pPr>
            <a:fld id="{18D65601-5AE2-46FC-B138-694DDD2B510D}" type="slidenum">
              <a:rPr lang="en-US" smtClean="0"/>
              <a:pPr>
                <a:spcAft>
                  <a:spcPts val="600"/>
                </a:spcAft>
              </a:pPr>
              <a:t>31</a:t>
            </a:fld>
            <a:endParaRPr lang="en-US"/>
          </a:p>
        </p:txBody>
      </p:sp>
      <p:sp>
        <p:nvSpPr>
          <p:cNvPr id="12" name="Text Placeholder 11">
            <a:extLst>
              <a:ext uri="{FF2B5EF4-FFF2-40B4-BE49-F238E27FC236}">
                <a16:creationId xmlns:a16="http://schemas.microsoft.com/office/drawing/2014/main" id="{9C78B530-904A-4FFB-B79F-DD0CA2B39D35}"/>
              </a:ext>
            </a:extLst>
          </p:cNvPr>
          <p:cNvSpPr>
            <a:spLocks noGrp="1"/>
          </p:cNvSpPr>
          <p:nvPr>
            <p:ph type="title"/>
          </p:nvPr>
        </p:nvSpPr>
        <p:spPr>
          <a:xfrm>
            <a:off x="1684573" y="322050"/>
            <a:ext cx="5362575" cy="495691"/>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lvl="0"/>
            <a:r>
              <a:rPr lang="en-US" sz="3600" noProof="0" dirty="0"/>
              <a:t>Results</a:t>
            </a:r>
          </a:p>
        </p:txBody>
      </p:sp>
      <p:pic>
        <p:nvPicPr>
          <p:cNvPr id="8" name="Content Placeholder 7" descr="A screenshot of a computer program&#10;&#10;Description automatically generated">
            <a:extLst>
              <a:ext uri="{FF2B5EF4-FFF2-40B4-BE49-F238E27FC236}">
                <a16:creationId xmlns:a16="http://schemas.microsoft.com/office/drawing/2014/main" id="{77004FD2-06C1-FD30-7E48-3C7DF9822EB9}"/>
              </a:ext>
            </a:extLst>
          </p:cNvPr>
          <p:cNvPicPr>
            <a:picLocks noGrp="1" noChangeAspect="1"/>
          </p:cNvPicPr>
          <p:nvPr>
            <p:ph sz="quarter" idx="15"/>
          </p:nvPr>
        </p:nvPicPr>
        <p:blipFill>
          <a:blip r:embed="rId2"/>
          <a:stretch>
            <a:fillRect/>
          </a:stretch>
        </p:blipFill>
        <p:spPr>
          <a:xfrm>
            <a:off x="141869" y="1230439"/>
            <a:ext cx="5954131" cy="3755044"/>
          </a:xfrm>
        </p:spPr>
      </p:pic>
      <p:pic>
        <p:nvPicPr>
          <p:cNvPr id="10" name="Picture 9" descr="A screenshot of a computer&#10;&#10;Description automatically generated">
            <a:extLst>
              <a:ext uri="{FF2B5EF4-FFF2-40B4-BE49-F238E27FC236}">
                <a16:creationId xmlns:a16="http://schemas.microsoft.com/office/drawing/2014/main" id="{FA9B8D10-804F-4591-B398-443B4F950A8F}"/>
              </a:ext>
            </a:extLst>
          </p:cNvPr>
          <p:cNvPicPr>
            <a:picLocks noChangeAspect="1"/>
          </p:cNvPicPr>
          <p:nvPr/>
        </p:nvPicPr>
        <p:blipFill>
          <a:blip r:embed="rId3"/>
          <a:stretch>
            <a:fillRect/>
          </a:stretch>
        </p:blipFill>
        <p:spPr>
          <a:xfrm>
            <a:off x="6172200" y="1230439"/>
            <a:ext cx="5625734" cy="3855911"/>
          </a:xfrm>
          <a:prstGeom prst="rect">
            <a:avLst/>
          </a:prstGeom>
        </p:spPr>
      </p:pic>
    </p:spTree>
    <p:extLst>
      <p:ext uri="{BB962C8B-B14F-4D97-AF65-F5344CB8AC3E}">
        <p14:creationId xmlns:p14="http://schemas.microsoft.com/office/powerpoint/2010/main" val="164920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p:txBody>
          <a:bodyPr anchor="ctr">
            <a:normAutofit/>
          </a:bodyPr>
          <a:lstStyle/>
          <a:p>
            <a:pPr>
              <a:spcAft>
                <a:spcPts val="600"/>
              </a:spcAft>
            </a:pPr>
            <a:fld id="{18D65601-5AE2-46FC-B138-694DDD2B510D}" type="slidenum">
              <a:rPr lang="en-US" smtClean="0"/>
              <a:pPr>
                <a:spcAft>
                  <a:spcPts val="600"/>
                </a:spcAft>
              </a:pPr>
              <a:t>32</a:t>
            </a:fld>
            <a:endParaRPr lang="en-US"/>
          </a:p>
        </p:txBody>
      </p:sp>
      <p:sp>
        <p:nvSpPr>
          <p:cNvPr id="12" name="Text Placeholder 11">
            <a:extLst>
              <a:ext uri="{FF2B5EF4-FFF2-40B4-BE49-F238E27FC236}">
                <a16:creationId xmlns:a16="http://schemas.microsoft.com/office/drawing/2014/main" id="{9C78B530-904A-4FFB-B79F-DD0CA2B39D35}"/>
              </a:ext>
            </a:extLst>
          </p:cNvPr>
          <p:cNvSpPr>
            <a:spLocks noGrp="1"/>
          </p:cNvSpPr>
          <p:nvPr>
            <p:ph type="title"/>
          </p:nvPr>
        </p:nvSpPr>
        <p:spPr>
          <a:xfrm>
            <a:off x="1684573" y="322050"/>
            <a:ext cx="5362575" cy="495691"/>
          </a:xfr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lvl="0"/>
            <a:r>
              <a:rPr lang="en-US" sz="3600" noProof="0" dirty="0"/>
              <a:t>Results</a:t>
            </a:r>
          </a:p>
        </p:txBody>
      </p:sp>
      <p:sp>
        <p:nvSpPr>
          <p:cNvPr id="6" name="Content Placeholder 5">
            <a:extLst>
              <a:ext uri="{FF2B5EF4-FFF2-40B4-BE49-F238E27FC236}">
                <a16:creationId xmlns:a16="http://schemas.microsoft.com/office/drawing/2014/main" id="{FAFCE7B4-597A-15F4-D469-ED4E0A9E8BF8}"/>
              </a:ext>
            </a:extLst>
          </p:cNvPr>
          <p:cNvSpPr>
            <a:spLocks noGrp="1"/>
          </p:cNvSpPr>
          <p:nvPr>
            <p:ph sz="quarter" idx="15"/>
          </p:nvPr>
        </p:nvSpPr>
        <p:spPr>
          <a:xfrm>
            <a:off x="1684573" y="1202083"/>
            <a:ext cx="8205876" cy="5245369"/>
          </a:xfrm>
        </p:spPr>
        <p:txBody>
          <a:bodyPr/>
          <a:lstStyle/>
          <a:p>
            <a:r>
              <a:rPr lang="en-US" sz="2400" b="1" dirty="0">
                <a:latin typeface="Times New Roman" panose="02020603050405020304" pitchFamily="18" charset="0"/>
                <a:cs typeface="Times New Roman" panose="02020603050405020304" pitchFamily="18" charset="0"/>
              </a:rPr>
              <a:t>Implementation</a:t>
            </a:r>
            <a:endParaRPr lang="en-AE" sz="2400" b="1" dirty="0">
              <a:latin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2E85A50A-62FB-5EC4-3760-52768BD4484F}"/>
              </a:ext>
            </a:extLst>
          </p:cNvPr>
          <p:cNvPicPr>
            <a:picLocks noChangeAspect="1"/>
          </p:cNvPicPr>
          <p:nvPr/>
        </p:nvPicPr>
        <p:blipFill>
          <a:blip r:embed="rId2"/>
          <a:stretch>
            <a:fillRect/>
          </a:stretch>
        </p:blipFill>
        <p:spPr>
          <a:xfrm>
            <a:off x="1295400" y="946217"/>
            <a:ext cx="9601200" cy="5757099"/>
          </a:xfrm>
          <a:prstGeom prst="rect">
            <a:avLst/>
          </a:prstGeom>
        </p:spPr>
      </p:pic>
    </p:spTree>
    <p:extLst>
      <p:ext uri="{BB962C8B-B14F-4D97-AF65-F5344CB8AC3E}">
        <p14:creationId xmlns:p14="http://schemas.microsoft.com/office/powerpoint/2010/main" val="3653945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647825" y="1352736"/>
            <a:ext cx="3261525" cy="657883"/>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Conclusion</a:t>
            </a:r>
          </a:p>
        </p:txBody>
      </p:sp>
      <p:sp>
        <p:nvSpPr>
          <p:cNvPr id="14" name="Content Placeholder 13">
            <a:extLst>
              <a:ext uri="{FF2B5EF4-FFF2-40B4-BE49-F238E27FC236}">
                <a16:creationId xmlns:a16="http://schemas.microsoft.com/office/drawing/2014/main" id="{D529AC97-CEEF-4F49-9BAD-DD30A7E3B5D4}"/>
              </a:ext>
            </a:extLst>
          </p:cNvPr>
          <p:cNvSpPr>
            <a:spLocks noGrp="1"/>
          </p:cNvSpPr>
          <p:nvPr>
            <p:ph sz="quarter" idx="15"/>
          </p:nvPr>
        </p:nvSpPr>
        <p:spPr>
          <a:xfrm>
            <a:off x="1227948" y="3577899"/>
            <a:ext cx="10239375" cy="537322"/>
          </a:xfrm>
        </p:spPr>
        <p:txBody>
          <a:bodyPr anchor="ct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Predicting when customers are likely to make their next purchase on an online retail platform is the main objective of this research.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Profits are increased and business strategies are optimized thanks to this prediction.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Machine learning models such as Random Forest, </a:t>
            </a:r>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and Logistic Regression are used to evaluate client behavior and forecast purchases.</a:t>
            </a: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33</a:t>
            </a:fld>
            <a:endParaRPr lang="en-US" dirty="0"/>
          </a:p>
        </p:txBody>
      </p:sp>
    </p:spTree>
    <p:extLst>
      <p:ext uri="{BB962C8B-B14F-4D97-AF65-F5344CB8AC3E}">
        <p14:creationId xmlns:p14="http://schemas.microsoft.com/office/powerpoint/2010/main" val="1355698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115981" y="851084"/>
            <a:ext cx="3261525" cy="657883"/>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References</a:t>
            </a:r>
          </a:p>
        </p:txBody>
      </p:sp>
      <p:sp>
        <p:nvSpPr>
          <p:cNvPr id="14" name="Content Placeholder 13">
            <a:extLst>
              <a:ext uri="{FF2B5EF4-FFF2-40B4-BE49-F238E27FC236}">
                <a16:creationId xmlns:a16="http://schemas.microsoft.com/office/drawing/2014/main" id="{D529AC97-CEEF-4F49-9BAD-DD30A7E3B5D4}"/>
              </a:ext>
            </a:extLst>
          </p:cNvPr>
          <p:cNvSpPr>
            <a:spLocks noGrp="1"/>
          </p:cNvSpPr>
          <p:nvPr>
            <p:ph sz="quarter" idx="15"/>
          </p:nvPr>
        </p:nvSpPr>
        <p:spPr>
          <a:xfrm>
            <a:off x="914400" y="1828055"/>
            <a:ext cx="10534262" cy="4710857"/>
          </a:xfrm>
        </p:spPr>
        <p:txBody>
          <a:bodyPr anchor="ct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 "Analyzing Customer Behavior in Online Retail: Challenges and Opportunities" by J. Smith et al. (2018)</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[2] "Enhancing User Engagement through Personalized Recommendations in E-commerce" by L. Chen et al. (2020)</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[3] "Forecasting E-commerce Sales: A Comparative Analysis of Machine Learning Models" by M. Gonzalez (2018)</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[4] "Dynamic Pricing Strategies and Upsell Opportunities in E-commerce" by S. Rao (2017)</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[5] "Buyer Prediction Through Machine Learning" by Rashed Ibrahim </a:t>
            </a:r>
            <a:r>
              <a:rPr lang="en-US" sz="1800" dirty="0" err="1">
                <a:latin typeface="Times New Roman" panose="02020603050405020304" pitchFamily="18" charset="0"/>
                <a:cs typeface="Times New Roman" panose="02020603050405020304" pitchFamily="18" charset="0"/>
              </a:rPr>
              <a:t>Karmostaje</a:t>
            </a:r>
            <a:endParaRPr lang="en-US" sz="1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34</a:t>
            </a:fld>
            <a:endParaRPr lang="en-US" dirty="0"/>
          </a:p>
        </p:txBody>
      </p:sp>
    </p:spTree>
    <p:extLst>
      <p:ext uri="{BB962C8B-B14F-4D97-AF65-F5344CB8AC3E}">
        <p14:creationId xmlns:p14="http://schemas.microsoft.com/office/powerpoint/2010/main" val="2852034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Placeholder 52" descr="A person with his hand on his chin">
            <a:extLst>
              <a:ext uri="{FF2B5EF4-FFF2-40B4-BE49-F238E27FC236}">
                <a16:creationId xmlns:a16="http://schemas.microsoft.com/office/drawing/2014/main" id="{0DA54412-8469-4051-A52D-3729F2410ADF}"/>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45" name="Rectangle 44">
            <a:extLst>
              <a:ext uri="{FF2B5EF4-FFF2-40B4-BE49-F238E27FC236}">
                <a16:creationId xmlns:a16="http://schemas.microsoft.com/office/drawing/2014/main" id="{194AB131-F9C1-48DB-AD3A-5C074FBC4665}"/>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descr="Man with yellow sweater and white dress shirt thinking">
            <a:extLst>
              <a:ext uri="{FF2B5EF4-FFF2-40B4-BE49-F238E27FC236}">
                <a16:creationId xmlns:a16="http://schemas.microsoft.com/office/drawing/2014/main" id="{96447938-7FB6-4750-890E-6E4730B33E84}"/>
              </a:ext>
            </a:extLst>
          </p:cNvPr>
          <p:cNvSpPr/>
          <p:nvPr/>
        </p:nvSpPr>
        <p:spPr>
          <a:xfrm>
            <a:off x="828974" y="32659"/>
            <a:ext cx="7461956" cy="6825341"/>
          </a:xfrm>
          <a:custGeom>
            <a:avLst/>
            <a:gdLst>
              <a:gd name="connsiteX0" fmla="*/ 2144889 w 7461956"/>
              <a:gd name="connsiteY0" fmla="*/ 0 h 6897511"/>
              <a:gd name="connsiteX1" fmla="*/ 2190045 w 7461956"/>
              <a:gd name="connsiteY1" fmla="*/ 609600 h 6897511"/>
              <a:gd name="connsiteX2" fmla="*/ 2144889 w 7461956"/>
              <a:gd name="connsiteY2" fmla="*/ 654756 h 6897511"/>
              <a:gd name="connsiteX3" fmla="*/ 2088445 w 7461956"/>
              <a:gd name="connsiteY3" fmla="*/ 722489 h 6897511"/>
              <a:gd name="connsiteX4" fmla="*/ 45156 w 7461956"/>
              <a:gd name="connsiteY4" fmla="*/ 722489 h 6897511"/>
              <a:gd name="connsiteX5" fmla="*/ 45156 w 7461956"/>
              <a:gd name="connsiteY5" fmla="*/ 6073422 h 6897511"/>
              <a:gd name="connsiteX6" fmla="*/ 0 w 7461956"/>
              <a:gd name="connsiteY6" fmla="*/ 6220178 h 6897511"/>
              <a:gd name="connsiteX7" fmla="*/ 56445 w 7461956"/>
              <a:gd name="connsiteY7" fmla="*/ 6310489 h 6897511"/>
              <a:gd name="connsiteX8" fmla="*/ 22578 w 7461956"/>
              <a:gd name="connsiteY8" fmla="*/ 6897511 h 6897511"/>
              <a:gd name="connsiteX9" fmla="*/ 7439378 w 7461956"/>
              <a:gd name="connsiteY9" fmla="*/ 6897511 h 6897511"/>
              <a:gd name="connsiteX10" fmla="*/ 7461956 w 7461956"/>
              <a:gd name="connsiteY10" fmla="*/ 6445956 h 6897511"/>
              <a:gd name="connsiteX11" fmla="*/ 7461956 w 7461956"/>
              <a:gd name="connsiteY11" fmla="*/ 6276622 h 6897511"/>
              <a:gd name="connsiteX12" fmla="*/ 7394222 w 7461956"/>
              <a:gd name="connsiteY12" fmla="*/ 6005689 h 6897511"/>
              <a:gd name="connsiteX13" fmla="*/ 7394222 w 7461956"/>
              <a:gd name="connsiteY13" fmla="*/ 745067 h 6897511"/>
              <a:gd name="connsiteX14" fmla="*/ 4346222 w 7461956"/>
              <a:gd name="connsiteY14" fmla="*/ 745067 h 6897511"/>
              <a:gd name="connsiteX15" fmla="*/ 4267200 w 7461956"/>
              <a:gd name="connsiteY15" fmla="*/ 654756 h 6897511"/>
              <a:gd name="connsiteX16" fmla="*/ 4131733 w 7461956"/>
              <a:gd name="connsiteY16" fmla="*/ 496711 h 6897511"/>
              <a:gd name="connsiteX17" fmla="*/ 4131733 w 7461956"/>
              <a:gd name="connsiteY17" fmla="*/ 33867 h 6897511"/>
              <a:gd name="connsiteX18" fmla="*/ 2144889 w 7461956"/>
              <a:gd name="connsiteY18" fmla="*/ 0 h 689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956" h="6897511">
                <a:moveTo>
                  <a:pt x="2144889" y="0"/>
                </a:moveTo>
                <a:lnTo>
                  <a:pt x="2190045" y="609600"/>
                </a:lnTo>
                <a:lnTo>
                  <a:pt x="2144889" y="654756"/>
                </a:lnTo>
                <a:lnTo>
                  <a:pt x="2088445" y="722489"/>
                </a:lnTo>
                <a:lnTo>
                  <a:pt x="45156" y="722489"/>
                </a:lnTo>
                <a:lnTo>
                  <a:pt x="45156" y="6073422"/>
                </a:lnTo>
                <a:lnTo>
                  <a:pt x="0" y="6220178"/>
                </a:lnTo>
                <a:lnTo>
                  <a:pt x="56445" y="6310489"/>
                </a:lnTo>
                <a:lnTo>
                  <a:pt x="22578" y="6897511"/>
                </a:lnTo>
                <a:lnTo>
                  <a:pt x="7439378" y="6897511"/>
                </a:lnTo>
                <a:lnTo>
                  <a:pt x="7461956" y="6445956"/>
                </a:lnTo>
                <a:lnTo>
                  <a:pt x="7461956" y="6276622"/>
                </a:lnTo>
                <a:lnTo>
                  <a:pt x="7394222" y="6005689"/>
                </a:lnTo>
                <a:lnTo>
                  <a:pt x="7394222" y="745067"/>
                </a:lnTo>
                <a:lnTo>
                  <a:pt x="4346222" y="745067"/>
                </a:lnTo>
                <a:lnTo>
                  <a:pt x="4267200" y="654756"/>
                </a:lnTo>
                <a:lnTo>
                  <a:pt x="4131733" y="496711"/>
                </a:lnTo>
                <a:lnTo>
                  <a:pt x="4131733" y="33867"/>
                </a:lnTo>
                <a:lnTo>
                  <a:pt x="2144889" y="0"/>
                </a:lnTo>
                <a:close/>
              </a:path>
            </a:pathLst>
          </a:custGeom>
          <a:blipFill>
            <a:blip r:embed="rId3" cstate="print">
              <a:alphaModFix/>
              <a:extLst>
                <a:ext uri="{28A0092B-C50C-407E-A947-70E740481C1C}">
                  <a14:useLocalDpi xmlns:a14="http://schemas.microsoft.com/office/drawing/2010/main"/>
                </a:ext>
              </a:extLst>
            </a:blip>
            <a:stretch>
              <a:fillRect b="-4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6AE9ED3E-A3FD-4FE3-BD8B-BC4B8C020562}"/>
              </a:ext>
              <a:ext uri="{C183D7F6-B498-43B3-948B-1728B52AA6E4}">
                <adec:decorative xmlns:adec="http://schemas.microsoft.com/office/drawing/2017/decorative" val="1"/>
              </a:ext>
            </a:extLst>
          </p:cNvPr>
          <p:cNvCxnSpPr>
            <a:cxnSpLocks/>
          </p:cNvCxnSpPr>
          <p:nvPr/>
        </p:nvCxnSpPr>
        <p:spPr>
          <a:xfrm>
            <a:off x="7803075" y="0"/>
            <a:ext cx="0" cy="29911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8948999-3956-4D11-B059-3699485A1E22}"/>
              </a:ext>
            </a:extLst>
          </p:cNvPr>
          <p:cNvSpPr>
            <a:spLocks noGrp="1"/>
          </p:cNvSpPr>
          <p:nvPr>
            <p:ph type="title"/>
          </p:nvPr>
        </p:nvSpPr>
        <p:spPr>
          <a:xfrm>
            <a:off x="8078765" y="2371063"/>
            <a:ext cx="3193926" cy="99945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Thank you</a:t>
            </a:r>
          </a:p>
        </p:txBody>
      </p:sp>
      <p:sp>
        <p:nvSpPr>
          <p:cNvPr id="5" name="Slide Number Placeholder 4">
            <a:extLst>
              <a:ext uri="{FF2B5EF4-FFF2-40B4-BE49-F238E27FC236}">
                <a16:creationId xmlns:a16="http://schemas.microsoft.com/office/drawing/2014/main" id="{D635C0AD-B05B-4C54-AD82-229A2A3920AB}"/>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35</a:t>
            </a:fld>
            <a:endParaRPr lang="en-US" dirty="0"/>
          </a:p>
        </p:txBody>
      </p:sp>
    </p:spTree>
    <p:extLst>
      <p:ext uri="{BB962C8B-B14F-4D97-AF65-F5344CB8AC3E}">
        <p14:creationId xmlns:p14="http://schemas.microsoft.com/office/powerpoint/2010/main" val="326061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3" descr="A hand holding a tablet with a group of people&#10;&#10;Description automatically generated">
            <a:extLst>
              <a:ext uri="{FF2B5EF4-FFF2-40B4-BE49-F238E27FC236}">
                <a16:creationId xmlns:a16="http://schemas.microsoft.com/office/drawing/2014/main" id="{4B092392-53D4-9540-CF9C-7BA1A3F721E6}"/>
              </a:ext>
            </a:extLst>
          </p:cNvPr>
          <p:cNvPicPr>
            <a:picLocks noGrp="1" noChangeAspect="1"/>
          </p:cNvPicPr>
          <p:nvPr>
            <p:ph type="pic" sz="quarter" idx="13"/>
          </p:nvPr>
        </p:nvPicPr>
        <p:blipFill rotWithShape="1">
          <a:blip r:embed="rId2"/>
          <a:srcRect/>
          <a:stretch/>
        </p:blipFill>
        <p:spPr>
          <a:xfrm>
            <a:off x="7346204" y="1"/>
            <a:ext cx="4881562" cy="6857999"/>
          </a:xfrm>
          <a:prstGeom prst="rect">
            <a:avLst/>
          </a:prstGeom>
          <a:noFill/>
        </p:spPr>
      </p:pic>
      <p:sp>
        <p:nvSpPr>
          <p:cNvPr id="3" name="Date Placeholder 2">
            <a:extLst>
              <a:ext uri="{FF2B5EF4-FFF2-40B4-BE49-F238E27FC236}">
                <a16:creationId xmlns:a16="http://schemas.microsoft.com/office/drawing/2014/main" id="{06A5A210-AB23-D968-4CF2-2B5AEFA3277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b="0" kern="1200" cap="all" spc="150" baseline="0">
                <a:latin typeface="Univers Light" panose="020B0403020202020204" pitchFamily="34" charset="0"/>
                <a:ea typeface="+mn-ea"/>
                <a:cs typeface="+mn-cs"/>
              </a:rPr>
              <a:t>8/05/20XX</a:t>
            </a:r>
          </a:p>
        </p:txBody>
      </p:sp>
      <p:sp>
        <p:nvSpPr>
          <p:cNvPr id="4" name="Footer Placeholder 3">
            <a:extLst>
              <a:ext uri="{FF2B5EF4-FFF2-40B4-BE49-F238E27FC236}">
                <a16:creationId xmlns:a16="http://schemas.microsoft.com/office/drawing/2014/main" id="{80D622FB-6AE0-3CD6-4BD6-AFF9EFCB439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0" kern="1200" cap="all" spc="150" baseline="0">
                <a:latin typeface="Univers Light" panose="020B0403020202020204" pitchFamily="34" charset="0"/>
                <a:ea typeface="+mn-ea"/>
                <a:cs typeface="+mn-cs"/>
              </a:rPr>
              <a:t>Conference Presentation</a:t>
            </a:r>
          </a:p>
        </p:txBody>
      </p:sp>
      <p:sp>
        <p:nvSpPr>
          <p:cNvPr id="5" name="Slide Number Placeholder 4">
            <a:extLst>
              <a:ext uri="{FF2B5EF4-FFF2-40B4-BE49-F238E27FC236}">
                <a16:creationId xmlns:a16="http://schemas.microsoft.com/office/drawing/2014/main" id="{245C9D82-06CB-066E-AB21-442E17F8BC7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8D65601-5AE2-46FC-B138-694DDD2B510D}" type="slidenum">
              <a:rPr lang="en-US" smtClean="0"/>
              <a:pPr>
                <a:spcAft>
                  <a:spcPts val="600"/>
                </a:spcAft>
              </a:pPr>
              <a:t>4</a:t>
            </a:fld>
            <a:endParaRPr lang="en-US"/>
          </a:p>
        </p:txBody>
      </p:sp>
      <p:sp>
        <p:nvSpPr>
          <p:cNvPr id="10" name="TextBox 9">
            <a:extLst>
              <a:ext uri="{FF2B5EF4-FFF2-40B4-BE49-F238E27FC236}">
                <a16:creationId xmlns:a16="http://schemas.microsoft.com/office/drawing/2014/main" id="{CA4DB5BF-7861-E9A0-8FD0-BFC135017A91}"/>
              </a:ext>
            </a:extLst>
          </p:cNvPr>
          <p:cNvSpPr txBox="1"/>
          <p:nvPr/>
        </p:nvSpPr>
        <p:spPr>
          <a:xfrm>
            <a:off x="107205" y="1011334"/>
            <a:ext cx="7203232" cy="6397626"/>
          </a:xfrm>
          <a:prstGeom prst="rect">
            <a:avLst/>
          </a:prstGeom>
        </p:spPr>
        <p:txBody>
          <a:bodyPr anchor="ctr">
            <a:normAutofit/>
          </a:bodyPr>
          <a:lstStyle/>
          <a:p>
            <a:pPr>
              <a:lnSpc>
                <a:spcPct val="115000"/>
              </a:lnSpc>
              <a:spcAft>
                <a:spcPts val="1200"/>
              </a:spcAft>
            </a:pPr>
            <a:endParaRPr lang="en-US" sz="2600" i="1" kern="1200" spc="100" baseline="0" dirty="0">
              <a:latin typeface="Times New Roman" panose="02020603050405020304" pitchFamily="18" charset="0"/>
              <a:cs typeface="Times New Roman" panose="02020603050405020304" pitchFamily="18" charset="0"/>
            </a:endParaRPr>
          </a:p>
          <a:p>
            <a:pPr marL="457200" indent="-457200" algn="just">
              <a:lnSpc>
                <a:spcPct val="115000"/>
              </a:lnSpc>
              <a:spcAft>
                <a:spcPts val="1200"/>
              </a:spcAft>
              <a:buFont typeface="Arial" panose="020B0604020202020204" pitchFamily="34" charset="0"/>
              <a:buChar char="•"/>
            </a:pPr>
            <a:r>
              <a:rPr lang="en-US" sz="2400" kern="1200" spc="100" baseline="0" dirty="0">
                <a:latin typeface="Times New Roman" panose="02020603050405020304" pitchFamily="18" charset="0"/>
                <a:cs typeface="Times New Roman" panose="02020603050405020304" pitchFamily="18" charset="0"/>
              </a:rPr>
              <a:t>Predicting client purchase behavior has become a crucial task for e-commerce firms in today's data-driven business world. </a:t>
            </a:r>
          </a:p>
          <a:p>
            <a:pPr marL="457200" indent="-457200" algn="just">
              <a:lnSpc>
                <a:spcPct val="115000"/>
              </a:lnSpc>
              <a:spcAft>
                <a:spcPts val="1200"/>
              </a:spcAft>
              <a:buFont typeface="Arial" panose="020B0604020202020204" pitchFamily="34" charset="0"/>
              <a:buChar char="•"/>
            </a:pPr>
            <a:r>
              <a:rPr lang="en-US" sz="2400" kern="1200" spc="100" baseline="0" dirty="0">
                <a:latin typeface="Times New Roman" panose="02020603050405020304" pitchFamily="18" charset="0"/>
                <a:cs typeface="Times New Roman" panose="02020603050405020304" pitchFamily="18" charset="0"/>
              </a:rPr>
              <a:t>This research presents a machine learning-based comprehensive client purchase prediction system. </a:t>
            </a:r>
          </a:p>
          <a:p>
            <a:pPr marL="457200" indent="-457200" algn="just">
              <a:lnSpc>
                <a:spcPct val="115000"/>
              </a:lnSpc>
              <a:spcAft>
                <a:spcPts val="1200"/>
              </a:spcAft>
              <a:buFont typeface="Arial" panose="020B0604020202020204" pitchFamily="34" charset="0"/>
              <a:buChar char="•"/>
            </a:pPr>
            <a:r>
              <a:rPr lang="en-US" sz="2400" kern="1200" spc="100" baseline="0" dirty="0">
                <a:latin typeface="Times New Roman" panose="02020603050405020304" pitchFamily="18" charset="0"/>
                <a:cs typeface="Times New Roman" panose="02020603050405020304" pitchFamily="18" charset="0"/>
              </a:rPr>
              <a:t>To predict future purchase trends, this system uses the Random Forest and </a:t>
            </a:r>
            <a:r>
              <a:rPr lang="en-US" sz="2400" kern="1200" spc="100" baseline="0" dirty="0" err="1">
                <a:latin typeface="Times New Roman" panose="02020603050405020304" pitchFamily="18" charset="0"/>
                <a:cs typeface="Times New Roman" panose="02020603050405020304" pitchFamily="18" charset="0"/>
              </a:rPr>
              <a:t>XGBoost</a:t>
            </a:r>
            <a:r>
              <a:rPr lang="en-US" sz="2400" kern="1200" spc="100" baseline="0" dirty="0">
                <a:latin typeface="Times New Roman" panose="02020603050405020304" pitchFamily="18" charset="0"/>
                <a:cs typeface="Times New Roman" panose="02020603050405020304" pitchFamily="18" charset="0"/>
              </a:rPr>
              <a:t> algorithms to analyze previous consumer data, including financial indicators, frequency, and recency. </a:t>
            </a:r>
          </a:p>
          <a:p>
            <a:pPr marL="457200" indent="-457200" algn="just">
              <a:lnSpc>
                <a:spcPct val="115000"/>
              </a:lnSpc>
              <a:spcAft>
                <a:spcPts val="1200"/>
              </a:spcAft>
              <a:buFont typeface="Arial" panose="020B0604020202020204" pitchFamily="34" charset="0"/>
              <a:buChar char="•"/>
            </a:pPr>
            <a:r>
              <a:rPr lang="en-US" sz="2400" kern="1200" spc="100" baseline="0" dirty="0">
                <a:latin typeface="Times New Roman" panose="02020603050405020304" pitchFamily="18" charset="0"/>
                <a:cs typeface="Times New Roman" panose="02020603050405020304" pitchFamily="18" charset="0"/>
              </a:rPr>
              <a:t>The model's accuracy is thoroughly assessed.</a:t>
            </a:r>
            <a:r>
              <a:rPr lang="en-US" sz="2600" kern="1200" spc="100" baseline="0" dirty="0">
                <a:latin typeface="Times New Roman" panose="02020603050405020304" pitchFamily="18" charset="0"/>
                <a:cs typeface="Times New Roman" panose="02020603050405020304" pitchFamily="18" charset="0"/>
              </a:rPr>
              <a:t> </a:t>
            </a:r>
            <a:endParaRPr lang="en-US" sz="2600" i="1" kern="1200" spc="100" baseline="0" dirty="0">
              <a:latin typeface="Times New Roman" panose="02020603050405020304" pitchFamily="18" charset="0"/>
              <a:cs typeface="Times New Roman" panose="02020603050405020304" pitchFamily="18" charset="0"/>
            </a:endParaRPr>
          </a:p>
          <a:p>
            <a:pPr>
              <a:lnSpc>
                <a:spcPct val="115000"/>
              </a:lnSpc>
              <a:spcAft>
                <a:spcPts val="1200"/>
              </a:spcAft>
            </a:pPr>
            <a:endParaRPr lang="en-US" sz="1300" i="1" kern="1200" spc="100" baseline="0" dirty="0">
              <a:solidFill>
                <a:schemeClr val="tx1">
                  <a:lumMod val="95000"/>
                  <a:lumOff val="5000"/>
                </a:schemeClr>
              </a:solidFill>
              <a:latin typeface="+mj-lt"/>
              <a:ea typeface="+mn-ea"/>
              <a:cs typeface="+mn-cs"/>
            </a:endParaRPr>
          </a:p>
          <a:p>
            <a:pPr>
              <a:lnSpc>
                <a:spcPct val="115000"/>
              </a:lnSpc>
              <a:spcAft>
                <a:spcPts val="1200"/>
              </a:spcAft>
            </a:pPr>
            <a:endParaRPr lang="en-US" sz="1300" i="1" kern="1200" spc="100" baseline="0" dirty="0">
              <a:solidFill>
                <a:schemeClr val="tx1">
                  <a:lumMod val="95000"/>
                  <a:lumOff val="5000"/>
                </a:schemeClr>
              </a:solidFill>
              <a:latin typeface="+mj-lt"/>
              <a:ea typeface="+mn-ea"/>
              <a:cs typeface="+mn-cs"/>
            </a:endParaRPr>
          </a:p>
          <a:p>
            <a:pPr>
              <a:lnSpc>
                <a:spcPct val="115000"/>
              </a:lnSpc>
              <a:spcAft>
                <a:spcPts val="1200"/>
              </a:spcAft>
            </a:pPr>
            <a:endParaRPr lang="en-US" sz="1300" i="1" kern="1200" spc="100" baseline="0" dirty="0">
              <a:solidFill>
                <a:schemeClr val="tx1">
                  <a:lumMod val="95000"/>
                  <a:lumOff val="5000"/>
                </a:schemeClr>
              </a:solidFill>
              <a:latin typeface="+mj-lt"/>
              <a:ea typeface="+mn-ea"/>
              <a:cs typeface="+mn-cs"/>
            </a:endParaRPr>
          </a:p>
        </p:txBody>
      </p:sp>
      <p:sp>
        <p:nvSpPr>
          <p:cNvPr id="7" name="Title 6">
            <a:extLst>
              <a:ext uri="{FF2B5EF4-FFF2-40B4-BE49-F238E27FC236}">
                <a16:creationId xmlns:a16="http://schemas.microsoft.com/office/drawing/2014/main" id="{6F201E40-23E4-B38C-8F6C-0378B43A8C21}"/>
              </a:ext>
            </a:extLst>
          </p:cNvPr>
          <p:cNvSpPr>
            <a:spLocks noGrp="1"/>
          </p:cNvSpPr>
          <p:nvPr>
            <p:ph type="title"/>
          </p:nvPr>
        </p:nvSpPr>
        <p:spPr>
          <a:xfrm>
            <a:off x="1959429" y="323849"/>
            <a:ext cx="3029339" cy="463550"/>
          </a:xfrm>
        </p:spPr>
        <p:txBody>
          <a:bodyPr>
            <a:noAutofit/>
          </a:bodyPr>
          <a:lstStyle/>
          <a:p>
            <a:pPr>
              <a:spcBef>
                <a:spcPts val="1000"/>
              </a:spcBef>
            </a:pPr>
            <a:r>
              <a:rPr lang="en-US" sz="4000" kern="1200" spc="100" baseline="0" dirty="0">
                <a:solidFill>
                  <a:schemeClr val="tx1"/>
                </a:solidFill>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1778606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Two people standing facing a crowd of people sitting">
            <a:extLst>
              <a:ext uri="{FF2B5EF4-FFF2-40B4-BE49-F238E27FC236}">
                <a16:creationId xmlns:a16="http://schemas.microsoft.com/office/drawing/2014/main" id="{3FF8EFA2-0949-401A-811D-D6897A5093E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0"/>
            <a:ext cx="12192000" cy="6857999"/>
          </a:xfrm>
        </p:spPr>
      </p:pic>
      <p:sp>
        <p:nvSpPr>
          <p:cNvPr id="8" name="Rectangle 7" descr="Two people standing facing a crowd of people sitting">
            <a:extLst>
              <a:ext uri="{FF2B5EF4-FFF2-40B4-BE49-F238E27FC236}">
                <a16:creationId xmlns:a16="http://schemas.microsoft.com/office/drawing/2014/main" id="{594535C4-A78A-4A5A-9C2E-74F1F35654E6}"/>
              </a:ext>
              <a:ext uri="{C183D7F6-B498-43B3-948B-1728B52AA6E4}">
                <adec:decorative xmlns:adec="http://schemas.microsoft.com/office/drawing/2017/decorative" val="0"/>
              </a:ext>
            </a:extLst>
          </p:cNvPr>
          <p:cNvSpPr/>
          <p:nvPr/>
        </p:nvSpPr>
        <p:spPr>
          <a:xfrm>
            <a:off x="0" y="-1"/>
            <a:ext cx="12192000"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94495366-EE59-449D-B7FC-B98DC2FE6C1D}"/>
              </a:ext>
            </a:extLst>
          </p:cNvPr>
          <p:cNvSpPr>
            <a:spLocks noGrp="1"/>
          </p:cNvSpPr>
          <p:nvPr>
            <p:ph type="body" sz="quarter" idx="14"/>
          </p:nvPr>
        </p:nvSpPr>
        <p:spPr>
          <a:xfrm>
            <a:off x="2860887" y="2442695"/>
            <a:ext cx="7981786" cy="2609103"/>
          </a:xfrm>
        </p:spPr>
        <p:txBody>
          <a:bodyPr/>
          <a:lstStyle/>
          <a:p>
            <a:r>
              <a:rPr lang="en-US" dirty="0"/>
              <a:t>INTRODUCTION</a:t>
            </a:r>
          </a:p>
        </p:txBody>
      </p:sp>
      <p:pic>
        <p:nvPicPr>
          <p:cNvPr id="29" name="Graphic 28">
            <a:extLst>
              <a:ext uri="{FF2B5EF4-FFF2-40B4-BE49-F238E27FC236}">
                <a16:creationId xmlns:a16="http://schemas.microsoft.com/office/drawing/2014/main" id="{533799A4-8798-4781-8D28-35CC07B11DD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9180" y="3069456"/>
            <a:ext cx="438150" cy="247650"/>
          </a:xfrm>
          <a:prstGeom prst="rect">
            <a:avLst/>
          </a:prstGeom>
        </p:spPr>
      </p:pic>
      <p:cxnSp>
        <p:nvCxnSpPr>
          <p:cNvPr id="86" name="Straight Connector 85">
            <a:extLst>
              <a:ext uri="{FF2B5EF4-FFF2-40B4-BE49-F238E27FC236}">
                <a16:creationId xmlns:a16="http://schemas.microsoft.com/office/drawing/2014/main" id="{F4C50844-6236-4709-89E7-EDEB329350EB}"/>
              </a:ext>
              <a:ext uri="{C183D7F6-B498-43B3-948B-1728B52AA6E4}">
                <adec:decorative xmlns:adec="http://schemas.microsoft.com/office/drawing/2017/decorative" val="1"/>
              </a:ext>
            </a:extLst>
          </p:cNvPr>
          <p:cNvCxnSpPr>
            <a:cxnSpLocks/>
          </p:cNvCxnSpPr>
          <p:nvPr/>
        </p:nvCxnSpPr>
        <p:spPr>
          <a:xfrm>
            <a:off x="2929759" y="3219972"/>
            <a:ext cx="69604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A6A85B3-E03B-45D8-B73E-4D8A1C3DB7FA}"/>
              </a:ext>
            </a:extLst>
          </p:cNvPr>
          <p:cNvSpPr>
            <a:spLocks noGrp="1"/>
          </p:cNvSpPr>
          <p:nvPr>
            <p:ph type="ftr" sz="quarter" idx="11"/>
          </p:nvPr>
        </p:nvSpPr>
        <p:spPr>
          <a:xfrm>
            <a:off x="4038600" y="6356350"/>
            <a:ext cx="4114800" cy="365125"/>
          </a:xfrm>
        </p:spPr>
        <p:txBody>
          <a:bodyPr/>
          <a:lstStyle/>
          <a:p>
            <a:pPr>
              <a:spcAft>
                <a:spcPts val="600"/>
              </a:spcAft>
            </a:pPr>
            <a:r>
              <a:rPr lang="en-US" dirty="0"/>
              <a:t>Amal Jyothi college of engineering</a:t>
            </a:r>
          </a:p>
        </p:txBody>
      </p:sp>
      <p:sp>
        <p:nvSpPr>
          <p:cNvPr id="4" name="Slide Number Placeholder 3">
            <a:extLst>
              <a:ext uri="{FF2B5EF4-FFF2-40B4-BE49-F238E27FC236}">
                <a16:creationId xmlns:a16="http://schemas.microsoft.com/office/drawing/2014/main" id="{F9F0A4C6-E394-4175-B209-3CE54B720656}"/>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a:t>
            </a:fld>
            <a:endParaRPr lang="en-US" dirty="0"/>
          </a:p>
        </p:txBody>
      </p:sp>
    </p:spTree>
    <p:extLst>
      <p:ext uri="{BB962C8B-B14F-4D97-AF65-F5344CB8AC3E}">
        <p14:creationId xmlns:p14="http://schemas.microsoft.com/office/powerpoint/2010/main" val="167019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9498E64-6451-4E0A-BE2B-4D44D7FC4111}"/>
              </a:ext>
            </a:extLst>
          </p:cNvPr>
          <p:cNvSpPr>
            <a:spLocks noGrp="1"/>
          </p:cNvSpPr>
          <p:nvPr>
            <p:ph type="title"/>
          </p:nvPr>
        </p:nvSpPr>
        <p:spPr>
          <a:xfrm>
            <a:off x="1017111" y="680355"/>
            <a:ext cx="4583589" cy="681720"/>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600" noProof="0" dirty="0"/>
              <a:t>Introduction</a:t>
            </a:r>
          </a:p>
        </p:txBody>
      </p:sp>
      <p:sp>
        <p:nvSpPr>
          <p:cNvPr id="19" name="Content Placeholder 18">
            <a:extLst>
              <a:ext uri="{FF2B5EF4-FFF2-40B4-BE49-F238E27FC236}">
                <a16:creationId xmlns:a16="http://schemas.microsoft.com/office/drawing/2014/main" id="{544C4064-B69B-4ECE-8110-639CB21C9067}"/>
              </a:ext>
            </a:extLst>
          </p:cNvPr>
          <p:cNvSpPr>
            <a:spLocks noGrp="1"/>
          </p:cNvSpPr>
          <p:nvPr>
            <p:ph sz="quarter" idx="15"/>
          </p:nvPr>
        </p:nvSpPr>
        <p:spPr>
          <a:xfrm>
            <a:off x="828943" y="1999199"/>
            <a:ext cx="10524856" cy="4539713"/>
          </a:xfrm>
        </p:spPr>
        <p:txBody>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code demonstrated in this session uses a variety of machine learning methods and instruments, including Random Forest, to generate a prediction system for customer purchases.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Through the examination of past consumer data, which includes variables like revenue, frequency, and recency, the system can anticipate future purchase behavior with high accuracy. </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Businesses aiming to optimize profitability and customer happiness through customized marketing tactics, inventory management, and customer engagement will find this expertise to be of great use.</a:t>
            </a:r>
          </a:p>
          <a:p>
            <a:endParaRPr lang="en-ZA" dirty="0"/>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6</a:t>
            </a:fld>
            <a:endParaRPr lang="en-US" dirty="0"/>
          </a:p>
        </p:txBody>
      </p:sp>
      <p:pic>
        <p:nvPicPr>
          <p:cNvPr id="8" name="Picture Placeholder 7" descr="A hand holding a map pointer&#10;&#10;Description automatically generated">
            <a:extLst>
              <a:ext uri="{FF2B5EF4-FFF2-40B4-BE49-F238E27FC236}">
                <a16:creationId xmlns:a16="http://schemas.microsoft.com/office/drawing/2014/main" id="{171A09B7-AE86-7180-0BF1-48F4E2D3BD02}"/>
              </a:ext>
            </a:extLst>
          </p:cNvPr>
          <p:cNvPicPr>
            <a:picLocks noGrp="1" noChangeAspect="1"/>
          </p:cNvPicPr>
          <p:nvPr>
            <p:ph type="pic" sz="quarter" idx="13"/>
          </p:nvPr>
        </p:nvPicPr>
        <p:blipFill>
          <a:blip r:embed="rId2"/>
          <a:srcRect l="35957" r="35957"/>
          <a:stretch>
            <a:fillRect/>
          </a:stretch>
        </p:blipFill>
        <p:spPr>
          <a:xfrm>
            <a:off x="9283959" y="0"/>
            <a:ext cx="2908040" cy="1520890"/>
          </a:xfrm>
        </p:spPr>
      </p:pic>
    </p:spTree>
    <p:extLst>
      <p:ext uri="{BB962C8B-B14F-4D97-AF65-F5344CB8AC3E}">
        <p14:creationId xmlns:p14="http://schemas.microsoft.com/office/powerpoint/2010/main" val="303726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6404-4EEE-8BF9-EAD6-71AE7F56EC6B}"/>
              </a:ext>
            </a:extLst>
          </p:cNvPr>
          <p:cNvSpPr>
            <a:spLocks noGrp="1"/>
          </p:cNvSpPr>
          <p:nvPr>
            <p:ph type="title"/>
          </p:nvPr>
        </p:nvSpPr>
        <p:spPr>
          <a:xfrm>
            <a:off x="1649871" y="362092"/>
            <a:ext cx="3603263" cy="823054"/>
          </a:xfrm>
        </p:spPr>
        <p:txBody>
          <a:bodyPr/>
          <a:lstStyle/>
          <a:p>
            <a:r>
              <a:rPr lang="en-US" dirty="0"/>
              <a:t>LITERATURE SURVEY</a:t>
            </a:r>
            <a:endParaRPr lang="en-AE" dirty="0"/>
          </a:p>
        </p:txBody>
      </p:sp>
      <p:sp>
        <p:nvSpPr>
          <p:cNvPr id="6" name="Footer Placeholder 5">
            <a:extLst>
              <a:ext uri="{FF2B5EF4-FFF2-40B4-BE49-F238E27FC236}">
                <a16:creationId xmlns:a16="http://schemas.microsoft.com/office/drawing/2014/main" id="{1C2F64F8-1A57-A47B-E34F-ADCBEBA32176}"/>
              </a:ext>
            </a:extLst>
          </p:cNvPr>
          <p:cNvSpPr>
            <a:spLocks noGrp="1"/>
          </p:cNvSpPr>
          <p:nvPr>
            <p:ph type="ftr" sz="quarter" idx="11"/>
          </p:nvPr>
        </p:nvSpPr>
        <p:spPr/>
        <p:txBody>
          <a:bodyPr/>
          <a:lstStyle/>
          <a:p>
            <a:pPr>
              <a:spcAft>
                <a:spcPts val="600"/>
              </a:spcAft>
            </a:pPr>
            <a:r>
              <a:rPr lang="en-US" dirty="0"/>
              <a:t>Amal Jyothi college of engineering</a:t>
            </a:r>
          </a:p>
        </p:txBody>
      </p:sp>
      <p:sp>
        <p:nvSpPr>
          <p:cNvPr id="7" name="Slide Number Placeholder 6">
            <a:extLst>
              <a:ext uri="{FF2B5EF4-FFF2-40B4-BE49-F238E27FC236}">
                <a16:creationId xmlns:a16="http://schemas.microsoft.com/office/drawing/2014/main" id="{C6755E33-B9D5-E3A8-0742-FB3B98C8D3E1}"/>
              </a:ext>
            </a:extLst>
          </p:cNvPr>
          <p:cNvSpPr>
            <a:spLocks noGrp="1"/>
          </p:cNvSpPr>
          <p:nvPr>
            <p:ph type="sldNum" sz="quarter" idx="12"/>
          </p:nvPr>
        </p:nvSpPr>
        <p:spPr/>
        <p:txBody>
          <a:bodyPr/>
          <a:lstStyle/>
          <a:p>
            <a:fld id="{18D65601-5AE2-46FC-B138-694DDD2B510D}" type="slidenum">
              <a:rPr lang="en-US" smtClean="0"/>
              <a:pPr/>
              <a:t>7</a:t>
            </a:fld>
            <a:endParaRPr lang="en-US" dirty="0"/>
          </a:p>
        </p:txBody>
      </p:sp>
      <p:pic>
        <p:nvPicPr>
          <p:cNvPr id="8" name="Picture Placeholder 149" descr="Two people talking in front of a window and a laptop">
            <a:extLst>
              <a:ext uri="{FF2B5EF4-FFF2-40B4-BE49-F238E27FC236}">
                <a16:creationId xmlns:a16="http://schemas.microsoft.com/office/drawing/2014/main" id="{5AF670B3-E70C-8F37-7522-49CAF82A7D8A}"/>
              </a:ext>
            </a:extLst>
          </p:cNvPr>
          <p:cNvPicPr>
            <a:picLocks noGrp="1" noChangeAspect="1"/>
          </p:cNvPicPr>
          <p:nvPr>
            <p:ph sz="quarter" idx="15"/>
          </p:nvPr>
        </p:nvPicPr>
        <p:blipFill rotWithShape="1">
          <a:blip r:embed="rId2" cstate="print">
            <a:extLst>
              <a:ext uri="{28A0092B-C50C-407E-A947-70E740481C1C}">
                <a14:useLocalDpi xmlns:a14="http://schemas.microsoft.com/office/drawing/2010/main"/>
              </a:ext>
            </a:extLst>
          </a:blip>
          <a:srcRect/>
          <a:stretch/>
        </p:blipFill>
        <p:spPr>
          <a:xfrm>
            <a:off x="5046473" y="136525"/>
            <a:ext cx="4935728" cy="1741423"/>
          </a:xfrm>
        </p:spPr>
      </p:pic>
      <p:sp>
        <p:nvSpPr>
          <p:cNvPr id="12" name="Picture Placeholder 2">
            <a:extLst>
              <a:ext uri="{FF2B5EF4-FFF2-40B4-BE49-F238E27FC236}">
                <a16:creationId xmlns:a16="http://schemas.microsoft.com/office/drawing/2014/main" id="{9F1BA3CB-5349-5B97-592B-74900B7588FF}"/>
              </a:ext>
            </a:extLst>
          </p:cNvPr>
          <p:cNvSpPr>
            <a:spLocks noGrp="1"/>
          </p:cNvSpPr>
          <p:nvPr>
            <p:ph type="pic" sz="quarter" idx="13"/>
          </p:nvPr>
        </p:nvSpPr>
        <p:spPr>
          <a:xfrm>
            <a:off x="1315617" y="2511231"/>
            <a:ext cx="10038184" cy="3311072"/>
          </a:xfrm>
        </p:spPr>
        <p:txBody>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Amid the ever-evolving landscape of e-commerce, the significance of predicting customer purchase behavior has become increasingly evident.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section presents an overview of seminal research in this domain, providing valuable insights into the evolution of predictive methodologies for enhancing user experience and business performance.</a:t>
            </a:r>
          </a:p>
          <a:p>
            <a:pPr marL="0" indent="0" algn="just">
              <a:lnSpc>
                <a:spcPct val="150000"/>
              </a:lnSpc>
              <a:buNone/>
            </a:pPr>
            <a:endParaRPr lang="en-AE" dirty="0"/>
          </a:p>
        </p:txBody>
      </p:sp>
    </p:spTree>
    <p:extLst>
      <p:ext uri="{BB962C8B-B14F-4D97-AF65-F5344CB8AC3E}">
        <p14:creationId xmlns:p14="http://schemas.microsoft.com/office/powerpoint/2010/main" val="298522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6404-4EEE-8BF9-EAD6-71AE7F56EC6B}"/>
              </a:ext>
            </a:extLst>
          </p:cNvPr>
          <p:cNvSpPr>
            <a:spLocks noGrp="1"/>
          </p:cNvSpPr>
          <p:nvPr>
            <p:ph type="title"/>
          </p:nvPr>
        </p:nvSpPr>
        <p:spPr>
          <a:xfrm>
            <a:off x="1649871" y="362092"/>
            <a:ext cx="3603263" cy="823054"/>
          </a:xfrm>
        </p:spPr>
        <p:txBody>
          <a:bodyPr/>
          <a:lstStyle/>
          <a:p>
            <a:r>
              <a:rPr lang="en-US" dirty="0"/>
              <a:t>LITERATURE SURVEY</a:t>
            </a:r>
            <a:endParaRPr lang="en-AE" dirty="0"/>
          </a:p>
        </p:txBody>
      </p:sp>
      <p:sp>
        <p:nvSpPr>
          <p:cNvPr id="5" name="Date Placeholder 4">
            <a:extLst>
              <a:ext uri="{FF2B5EF4-FFF2-40B4-BE49-F238E27FC236}">
                <a16:creationId xmlns:a16="http://schemas.microsoft.com/office/drawing/2014/main" id="{58827019-0747-19C6-E549-3D834783CA9A}"/>
              </a:ext>
            </a:extLst>
          </p:cNvPr>
          <p:cNvSpPr>
            <a:spLocks noGrp="1"/>
          </p:cNvSpPr>
          <p:nvPr>
            <p:ph type="dt" sz="half" idx="10"/>
          </p:nvPr>
        </p:nvSpPr>
        <p:spPr/>
        <p:txBody>
          <a:bodyPr/>
          <a:lstStyle/>
          <a:p>
            <a:r>
              <a:rPr lang="en-US"/>
              <a:t>8/05/20XX</a:t>
            </a:r>
            <a:endParaRPr lang="en-US" dirty="0"/>
          </a:p>
        </p:txBody>
      </p:sp>
      <p:sp>
        <p:nvSpPr>
          <p:cNvPr id="6" name="Footer Placeholder 5">
            <a:extLst>
              <a:ext uri="{FF2B5EF4-FFF2-40B4-BE49-F238E27FC236}">
                <a16:creationId xmlns:a16="http://schemas.microsoft.com/office/drawing/2014/main" id="{1C2F64F8-1A57-A47B-E34F-ADCBEBA32176}"/>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C6755E33-B9D5-E3A8-0742-FB3B98C8D3E1}"/>
              </a:ext>
            </a:extLst>
          </p:cNvPr>
          <p:cNvSpPr>
            <a:spLocks noGrp="1"/>
          </p:cNvSpPr>
          <p:nvPr>
            <p:ph type="sldNum" sz="quarter" idx="12"/>
          </p:nvPr>
        </p:nvSpPr>
        <p:spPr/>
        <p:txBody>
          <a:bodyPr/>
          <a:lstStyle/>
          <a:p>
            <a:fld id="{18D65601-5AE2-46FC-B138-694DDD2B510D}" type="slidenum">
              <a:rPr lang="en-US" smtClean="0"/>
              <a:pPr/>
              <a:t>8</a:t>
            </a:fld>
            <a:endParaRPr lang="en-US" dirty="0"/>
          </a:p>
        </p:txBody>
      </p:sp>
      <p:pic>
        <p:nvPicPr>
          <p:cNvPr id="8" name="Picture Placeholder 149" descr="Two people talking in front of a window and a laptop">
            <a:extLst>
              <a:ext uri="{FF2B5EF4-FFF2-40B4-BE49-F238E27FC236}">
                <a16:creationId xmlns:a16="http://schemas.microsoft.com/office/drawing/2014/main" id="{5AF670B3-E70C-8F37-7522-49CAF82A7D8A}"/>
              </a:ext>
            </a:extLst>
          </p:cNvPr>
          <p:cNvPicPr>
            <a:picLocks noGrp="1" noChangeAspect="1"/>
          </p:cNvPicPr>
          <p:nvPr>
            <p:ph sz="quarter" idx="15"/>
          </p:nvPr>
        </p:nvPicPr>
        <p:blipFill rotWithShape="1">
          <a:blip r:embed="rId2" cstate="print">
            <a:extLst>
              <a:ext uri="{28A0092B-C50C-407E-A947-70E740481C1C}">
                <a14:useLocalDpi xmlns:a14="http://schemas.microsoft.com/office/drawing/2010/main"/>
              </a:ext>
            </a:extLst>
          </a:blip>
          <a:srcRect/>
          <a:stretch/>
        </p:blipFill>
        <p:spPr>
          <a:xfrm>
            <a:off x="5466350" y="0"/>
            <a:ext cx="4935728" cy="1741423"/>
          </a:xfrm>
        </p:spPr>
      </p:pic>
      <p:sp>
        <p:nvSpPr>
          <p:cNvPr id="12" name="Picture Placeholder 2">
            <a:extLst>
              <a:ext uri="{FF2B5EF4-FFF2-40B4-BE49-F238E27FC236}">
                <a16:creationId xmlns:a16="http://schemas.microsoft.com/office/drawing/2014/main" id="{9F1BA3CB-5349-5B97-592B-74900B7588FF}"/>
              </a:ext>
            </a:extLst>
          </p:cNvPr>
          <p:cNvSpPr>
            <a:spLocks noGrp="1"/>
          </p:cNvSpPr>
          <p:nvPr>
            <p:ph type="pic" sz="quarter" idx="13"/>
          </p:nvPr>
        </p:nvSpPr>
        <p:spPr>
          <a:xfrm>
            <a:off x="1248746" y="1665625"/>
            <a:ext cx="9694507" cy="4690725"/>
          </a:xfrm>
        </p:spPr>
        <p:txBody>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Paper [1] "Analyzing Customer Behavior in Online Retail: Challenges and Opportunities" by J. Smith et al. (2018) highlights the critical role of understanding customer behavior in the context of e-commerce platforms.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study explores challenges and opportunities in leveraging data-driven insights to predict and influence purchasing patterns.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One of the key focal points of the paper is the recognition of the myriad challenges faced by e-commerce businesses when attempting to understand and predict customer behavior.</a:t>
            </a:r>
          </a:p>
          <a:p>
            <a:pPr algn="just">
              <a:lnSpc>
                <a:spcPct val="150000"/>
              </a:lnSpc>
            </a:pPr>
            <a:endParaRPr lang="en-AE" dirty="0"/>
          </a:p>
        </p:txBody>
      </p:sp>
    </p:spTree>
    <p:extLst>
      <p:ext uri="{BB962C8B-B14F-4D97-AF65-F5344CB8AC3E}">
        <p14:creationId xmlns:p14="http://schemas.microsoft.com/office/powerpoint/2010/main" val="215822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6404-4EEE-8BF9-EAD6-71AE7F56EC6B}"/>
              </a:ext>
            </a:extLst>
          </p:cNvPr>
          <p:cNvSpPr>
            <a:spLocks noGrp="1"/>
          </p:cNvSpPr>
          <p:nvPr>
            <p:ph type="title"/>
          </p:nvPr>
        </p:nvSpPr>
        <p:spPr>
          <a:xfrm>
            <a:off x="1911128" y="498194"/>
            <a:ext cx="3603263" cy="823054"/>
          </a:xfrm>
        </p:spPr>
        <p:txBody>
          <a:bodyPr/>
          <a:lstStyle/>
          <a:p>
            <a:r>
              <a:rPr lang="en-US" dirty="0"/>
              <a:t>LITERATURE SURVEY</a:t>
            </a:r>
            <a:endParaRPr lang="en-AE" dirty="0"/>
          </a:p>
        </p:txBody>
      </p:sp>
      <p:sp>
        <p:nvSpPr>
          <p:cNvPr id="5" name="Date Placeholder 4">
            <a:extLst>
              <a:ext uri="{FF2B5EF4-FFF2-40B4-BE49-F238E27FC236}">
                <a16:creationId xmlns:a16="http://schemas.microsoft.com/office/drawing/2014/main" id="{58827019-0747-19C6-E549-3D834783CA9A}"/>
              </a:ext>
            </a:extLst>
          </p:cNvPr>
          <p:cNvSpPr>
            <a:spLocks noGrp="1"/>
          </p:cNvSpPr>
          <p:nvPr>
            <p:ph type="dt" sz="half" idx="10"/>
          </p:nvPr>
        </p:nvSpPr>
        <p:spPr/>
        <p:txBody>
          <a:bodyPr/>
          <a:lstStyle/>
          <a:p>
            <a:r>
              <a:rPr lang="en-US"/>
              <a:t>8/05/20XX</a:t>
            </a:r>
            <a:endParaRPr lang="en-US" dirty="0"/>
          </a:p>
        </p:txBody>
      </p:sp>
      <p:sp>
        <p:nvSpPr>
          <p:cNvPr id="6" name="Footer Placeholder 5">
            <a:extLst>
              <a:ext uri="{FF2B5EF4-FFF2-40B4-BE49-F238E27FC236}">
                <a16:creationId xmlns:a16="http://schemas.microsoft.com/office/drawing/2014/main" id="{1C2F64F8-1A57-A47B-E34F-ADCBEBA32176}"/>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C6755E33-B9D5-E3A8-0742-FB3B98C8D3E1}"/>
              </a:ext>
            </a:extLst>
          </p:cNvPr>
          <p:cNvSpPr>
            <a:spLocks noGrp="1"/>
          </p:cNvSpPr>
          <p:nvPr>
            <p:ph type="sldNum" sz="quarter" idx="12"/>
          </p:nvPr>
        </p:nvSpPr>
        <p:spPr/>
        <p:txBody>
          <a:bodyPr/>
          <a:lstStyle/>
          <a:p>
            <a:fld id="{18D65601-5AE2-46FC-B138-694DDD2B510D}" type="slidenum">
              <a:rPr lang="en-US" smtClean="0"/>
              <a:pPr/>
              <a:t>9</a:t>
            </a:fld>
            <a:endParaRPr lang="en-US" dirty="0"/>
          </a:p>
        </p:txBody>
      </p:sp>
      <p:pic>
        <p:nvPicPr>
          <p:cNvPr id="8" name="Picture Placeholder 149" descr="Two people talking in front of a window and a laptop">
            <a:extLst>
              <a:ext uri="{FF2B5EF4-FFF2-40B4-BE49-F238E27FC236}">
                <a16:creationId xmlns:a16="http://schemas.microsoft.com/office/drawing/2014/main" id="{5AF670B3-E70C-8F37-7522-49CAF82A7D8A}"/>
              </a:ext>
            </a:extLst>
          </p:cNvPr>
          <p:cNvPicPr>
            <a:picLocks noGrp="1" noChangeAspect="1"/>
          </p:cNvPicPr>
          <p:nvPr>
            <p:ph sz="quarter" idx="15"/>
          </p:nvPr>
        </p:nvPicPr>
        <p:blipFill rotWithShape="1">
          <a:blip r:embed="rId2" cstate="print">
            <a:extLst>
              <a:ext uri="{28A0092B-C50C-407E-A947-70E740481C1C}">
                <a14:useLocalDpi xmlns:a14="http://schemas.microsoft.com/office/drawing/2010/main"/>
              </a:ext>
            </a:extLst>
          </a:blip>
          <a:srcRect/>
          <a:stretch/>
        </p:blipFill>
        <p:spPr>
          <a:xfrm>
            <a:off x="5826306" y="90616"/>
            <a:ext cx="4230539" cy="1409700"/>
          </a:xfrm>
        </p:spPr>
      </p:pic>
      <p:sp>
        <p:nvSpPr>
          <p:cNvPr id="10" name="TextBox 9">
            <a:extLst>
              <a:ext uri="{FF2B5EF4-FFF2-40B4-BE49-F238E27FC236}">
                <a16:creationId xmlns:a16="http://schemas.microsoft.com/office/drawing/2014/main" id="{CE51BA59-AC55-1F7C-14A2-F5A6EF4264BC}"/>
              </a:ext>
            </a:extLst>
          </p:cNvPr>
          <p:cNvSpPr txBox="1"/>
          <p:nvPr/>
        </p:nvSpPr>
        <p:spPr>
          <a:xfrm>
            <a:off x="1679510" y="1735494"/>
            <a:ext cx="9523352" cy="5170646"/>
          </a:xfrm>
          <a:prstGeom prst="rect">
            <a:avLst/>
          </a:prstGeom>
          <a:noFill/>
        </p:spPr>
        <p:txBody>
          <a:bodyPr wrap="square">
            <a:spAutoFit/>
          </a:bodyPr>
          <a:lstStyle/>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Paper [2] </a:t>
            </a:r>
            <a:r>
              <a:rPr lang="en-US" sz="2400" dirty="0">
                <a:latin typeface="Times New Roman" panose="02020603050405020304" pitchFamily="18" charset="0"/>
                <a:cs typeface="Times New Roman" panose="02020603050405020304" pitchFamily="18" charset="0"/>
              </a:rPr>
              <a:t>"Enhancing User Engagement through Personalized Recommendations in E-commerce" by L. Chen et al. (2020) </a:t>
            </a:r>
            <a:r>
              <a:rPr lang="en-AE" sz="2400" dirty="0">
                <a:latin typeface="Times New Roman" panose="02020603050405020304" pitchFamily="18" charset="0"/>
                <a:cs typeface="Times New Roman" panose="02020603050405020304" pitchFamily="18" charset="0"/>
              </a:rPr>
              <a:t>explores the integration of personalized recommendation systems in e-commerce platforms. </a:t>
            </a:r>
          </a:p>
          <a:p>
            <a:pPr marL="285750" indent="-285750" algn="just">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It underlines the connection between user engagement and tailored purchase predictions and introduces collaborative filtering techniques for improved recommendation accuracy. </a:t>
            </a:r>
          </a:p>
          <a:p>
            <a:pPr marL="285750" indent="-285750" algn="just">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AE" sz="2400" dirty="0">
                <a:latin typeface="Times New Roman" panose="02020603050405020304" pitchFamily="18" charset="0"/>
                <a:cs typeface="Times New Roman" panose="02020603050405020304" pitchFamily="18" charset="0"/>
              </a:rPr>
              <a:t>One of the key contributions of this paper is the emphasis on the strong connection between user engagement and the accuracy of personalized purchase predictions. </a:t>
            </a:r>
          </a:p>
          <a:p>
            <a:pPr marL="285750" indent="-285750" algn="just">
              <a:buFont typeface="Arial" panose="020B0604020202020204" pitchFamily="34" charset="0"/>
              <a:buChar char="•"/>
            </a:pPr>
            <a:endParaRPr lang="en-AE" sz="2400" dirty="0">
              <a:latin typeface="Times New Roman" panose="02020603050405020304" pitchFamily="18" charset="0"/>
              <a:cs typeface="Times New Roman" panose="02020603050405020304" pitchFamily="18" charset="0"/>
            </a:endParaRPr>
          </a:p>
          <a:p>
            <a:pPr algn="just"/>
            <a:endParaRPr lang="en-A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0684"/>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3.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{B8BEE858-ED56-491C-B555-B12D0A62D581}tf78544816_win32</Template>
  <TotalTime>734</TotalTime>
  <Words>1700</Words>
  <Application>Microsoft Office PowerPoint</Application>
  <PresentationFormat>Widescreen</PresentationFormat>
  <Paragraphs>222</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Times New Roman</vt:lpstr>
      <vt:lpstr>Tisa Offc Serif Pro</vt:lpstr>
      <vt:lpstr>Univers Light</vt:lpstr>
      <vt:lpstr>Univers LT Std 45 Light</vt:lpstr>
      <vt:lpstr>Office Theme</vt:lpstr>
      <vt:lpstr>Customer Purchase Prediction</vt:lpstr>
      <vt:lpstr>The Purchase Prognosticator: Forecasting Customer Buys</vt:lpstr>
      <vt:lpstr>PowerPoint Presentation</vt:lpstr>
      <vt:lpstr>ABSTRACT</vt:lpstr>
      <vt:lpstr>PowerPoint Presentation</vt:lpstr>
      <vt:lpstr>Introduction</vt:lpstr>
      <vt:lpstr>LITERATURE SURVEY</vt:lpstr>
      <vt:lpstr>LITERATURE SURVEY</vt:lpstr>
      <vt:lpstr>LITERATURE SURVEY</vt:lpstr>
      <vt:lpstr>LITERATURE SURVEY</vt:lpstr>
      <vt:lpstr>Methodology</vt:lpstr>
      <vt:lpstr>Tasks Including: </vt:lpstr>
      <vt:lpstr>Data Collection</vt:lpstr>
      <vt:lpstr>Model Selection</vt:lpstr>
      <vt:lpstr>Build Model</vt:lpstr>
      <vt:lpstr>Build Model</vt:lpstr>
      <vt:lpstr>Build Model</vt:lpstr>
      <vt:lpstr>Build Model</vt:lpstr>
      <vt:lpstr>Build Model</vt:lpstr>
      <vt:lpstr>Build Model</vt:lpstr>
      <vt:lpstr>Build Model</vt:lpstr>
      <vt:lpstr>Build Model</vt:lpstr>
      <vt:lpstr>Build Model</vt:lpstr>
      <vt:lpstr>Build Model</vt:lpstr>
      <vt:lpstr>Build Model</vt:lpstr>
      <vt:lpstr>Build Model</vt:lpstr>
      <vt:lpstr>Build Model</vt:lpstr>
      <vt:lpstr>Build Model</vt:lpstr>
      <vt:lpstr>Results</vt:lpstr>
      <vt:lpstr>Results</vt:lpstr>
      <vt:lpstr>Results</vt:lpstr>
      <vt:lpstr>Results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Conference Presentation</dc:title>
  <dc:creator>ISHTA RACHEL MATHEW</dc:creator>
  <cp:lastModifiedBy>ISHTA RACHEL MATHEW</cp:lastModifiedBy>
  <cp:revision>3</cp:revision>
  <dcterms:created xsi:type="dcterms:W3CDTF">2023-10-26T04:23:52Z</dcterms:created>
  <dcterms:modified xsi:type="dcterms:W3CDTF">2023-10-27T05:21:57Z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